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8.xml" ContentType="application/vnd.openxmlformats-officedocument.presentationml.notesSlide+xml"/>
  <Override PartName="/ppt/charts/chart6.xml" ContentType="application/vnd.openxmlformats-officedocument.drawingml.chart+xml"/>
  <Override PartName="/ppt/notesSlides/notesSlide9.xml" ContentType="application/vnd.openxmlformats-officedocument.presentationml.notesSlide+xml"/>
  <Override PartName="/ppt/charts/chart7.xml" ContentType="application/vnd.openxmlformats-officedocument.drawingml.chart+xml"/>
  <Override PartName="/ppt/notesSlides/notesSlide10.xml" ContentType="application/vnd.openxmlformats-officedocument.presentationml.notesSlide+xml"/>
  <Override PartName="/ppt/charts/chart8.xml" ContentType="application/vnd.openxmlformats-officedocument.drawingml.chart+xml"/>
  <Override PartName="/ppt/notesSlides/notesSlide11.xml" ContentType="application/vnd.openxmlformats-officedocument.presentationml.notesSlide+xml"/>
  <Override PartName="/ppt/charts/chart9.xml" ContentType="application/vnd.openxmlformats-officedocument.drawingml.chart+xml"/>
  <Override PartName="/ppt/notesSlides/notesSlide12.xml" ContentType="application/vnd.openxmlformats-officedocument.presentationml.notesSlide+xml"/>
  <Override PartName="/ppt/charts/chart10.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62" r:id="rId4"/>
    <p:sldId id="263" r:id="rId5"/>
    <p:sldId id="264" r:id="rId6"/>
    <p:sldId id="265" r:id="rId7"/>
    <p:sldId id="266" r:id="rId8"/>
    <p:sldId id="267" r:id="rId9"/>
    <p:sldId id="268" r:id="rId10"/>
    <p:sldId id="269" r:id="rId11"/>
    <p:sldId id="294" r:id="rId12"/>
    <p:sldId id="261" r:id="rId13"/>
    <p:sldId id="270" r:id="rId14"/>
    <p:sldId id="271" r:id="rId15"/>
    <p:sldId id="272" r:id="rId16"/>
    <p:sldId id="274" r:id="rId17"/>
    <p:sldId id="273" r:id="rId18"/>
    <p:sldId id="275" r:id="rId19"/>
    <p:sldId id="276" r:id="rId20"/>
    <p:sldId id="277" r:id="rId21"/>
    <p:sldId id="279" r:id="rId22"/>
    <p:sldId id="281" r:id="rId23"/>
    <p:sldId id="278" r:id="rId24"/>
    <p:sldId id="280" r:id="rId25"/>
    <p:sldId id="282" r:id="rId26"/>
    <p:sldId id="283" r:id="rId27"/>
    <p:sldId id="284" r:id="rId28"/>
    <p:sldId id="285" r:id="rId29"/>
    <p:sldId id="286" r:id="rId30"/>
    <p:sldId id="296" r:id="rId31"/>
    <p:sldId id="287" r:id="rId32"/>
    <p:sldId id="288" r:id="rId33"/>
    <p:sldId id="291" r:id="rId34"/>
    <p:sldId id="292" r:id="rId35"/>
    <p:sldId id="293"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100" d="100"/>
          <a:sy n="100" d="100"/>
        </p:scale>
        <p:origin x="-1240" y="-4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2xx_0.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_nogrants.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0.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prices:cpi_prices_cons_200801-201602.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_nogrants.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_nogrants.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ZA2XX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Income!$B$72:$E$72</c:f>
              <c:numCache>
                <c:formatCode>#,##0</c:formatCode>
                <c:ptCount val="4"/>
                <c:pt idx="0">
                  <c:v>3341.474724058787</c:v>
                </c:pt>
                <c:pt idx="1">
                  <c:v>4523.106864334878</c:v>
                </c:pt>
                <c:pt idx="2">
                  <c:v>5835.000135877054</c:v>
                </c:pt>
                <c:pt idx="3">
                  <c:v>8224.183980277661</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Income!$B$73:$E$73</c:f>
              <c:numCache>
                <c:formatCode>#,##0</c:formatCode>
                <c:ptCount val="4"/>
                <c:pt idx="0">
                  <c:v>302.9595429771812</c:v>
                </c:pt>
                <c:pt idx="1">
                  <c:v>836.9226859077534</c:v>
                </c:pt>
                <c:pt idx="2">
                  <c:v>6532.54988761192</c:v>
                </c:pt>
                <c:pt idx="3">
                  <c:v>29538.12822093575</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Income!$B$74:$E$74</c:f>
              <c:numCache>
                <c:formatCode>#,##0</c:formatCode>
                <c:ptCount val="4"/>
                <c:pt idx="0">
                  <c:v>446.7370690236444</c:v>
                </c:pt>
                <c:pt idx="1">
                  <c:v>1115.768949746156</c:v>
                </c:pt>
                <c:pt idx="2">
                  <c:v>2349.890494583357</c:v>
                </c:pt>
                <c:pt idx="3">
                  <c:v>3569.963961926068</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Income!$B$76:$E$76</c:f>
              <c:numCache>
                <c:formatCode>#,##0</c:formatCode>
                <c:ptCount val="4"/>
                <c:pt idx="0">
                  <c:v>582.2389282841074</c:v>
                </c:pt>
                <c:pt idx="1">
                  <c:v>4582.247829696317</c:v>
                </c:pt>
                <c:pt idx="2">
                  <c:v>18818.88983842222</c:v>
                </c:pt>
                <c:pt idx="3">
                  <c:v>38310.10085441024</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Income!$B$77:$E$77</c:f>
              <c:numCache>
                <c:formatCode>#,##0</c:formatCode>
                <c:ptCount val="4"/>
                <c:pt idx="0">
                  <c:v>333.7110872293431</c:v>
                </c:pt>
                <c:pt idx="1">
                  <c:v>261.678463382795</c:v>
                </c:pt>
                <c:pt idx="2">
                  <c:v>39.39432454477468</c:v>
                </c:pt>
                <c:pt idx="3">
                  <c:v>31.03376281352772</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Income!$B$78:$E$78</c:f>
              <c:numCache>
                <c:formatCode>#,##0</c:formatCode>
                <c:ptCount val="4"/>
                <c:pt idx="0">
                  <c:v>8702.96675659552</c:v>
                </c:pt>
                <c:pt idx="1">
                  <c:v>10014.69700870098</c:v>
                </c:pt>
                <c:pt idx="2">
                  <c:v>8485.666996271315</c:v>
                </c:pt>
                <c:pt idx="3">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Income!$B$79:$E$79</c:f>
              <c:numCache>
                <c:formatCode>#,##0</c:formatCode>
                <c:ptCount val="4"/>
                <c:pt idx="0">
                  <c:v>0.0</c:v>
                </c:pt>
                <c:pt idx="1">
                  <c:v>0.0</c:v>
                </c:pt>
                <c:pt idx="2">
                  <c:v>53170.49835651094</c:v>
                </c:pt>
                <c:pt idx="3">
                  <c:v>192985.9612524749</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Income!$B$80:$E$80</c:f>
              <c:numCache>
                <c:formatCode>#,##0</c:formatCode>
                <c:ptCount val="4"/>
                <c:pt idx="0">
                  <c:v>4950.861830440965</c:v>
                </c:pt>
                <c:pt idx="1">
                  <c:v>2952.299245005375</c:v>
                </c:pt>
                <c:pt idx="2">
                  <c:v>5422.267855814801</c:v>
                </c:pt>
                <c:pt idx="3">
                  <c:v>1904.177627092678</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Income!$B$81:$E$81</c:f>
              <c:numCache>
                <c:formatCode>#,##0</c:formatCode>
                <c:ptCount val="4"/>
                <c:pt idx="0">
                  <c:v>3573.994930850873</c:v>
                </c:pt>
                <c:pt idx="1">
                  <c:v>2516.321909135614</c:v>
                </c:pt>
                <c:pt idx="2">
                  <c:v>13414.44313219431</c:v>
                </c:pt>
                <c:pt idx="3">
                  <c:v>1464.752020840522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Income!$B$82:$E$82</c:f>
              <c:numCache>
                <c:formatCode>#,##0</c:formatCode>
                <c:ptCount val="4"/>
                <c:pt idx="0">
                  <c:v>878.8512125043127</c:v>
                </c:pt>
                <c:pt idx="1">
                  <c:v>2999.07976267097</c:v>
                </c:pt>
                <c:pt idx="2">
                  <c:v>19891.3324430143</c:v>
                </c:pt>
                <c:pt idx="3">
                  <c:v>63180.61366693507</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Income!$B$83:$E$83</c:f>
              <c:numCache>
                <c:formatCode>#,##0</c:formatCode>
                <c:ptCount val="4"/>
                <c:pt idx="0">
                  <c:v>2064.52118346463</c:v>
                </c:pt>
                <c:pt idx="1">
                  <c:v>2083.780660006855</c:v>
                </c:pt>
                <c:pt idx="2">
                  <c:v>1750.351186821218</c:v>
                </c:pt>
                <c:pt idx="3">
                  <c:v>995.9067428164226</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Income!$B$84:$E$84</c:f>
              <c:numCache>
                <c:formatCode>#,##0</c:formatCode>
                <c:ptCount val="4"/>
                <c:pt idx="0">
                  <c:v>14.9259193276552</c:v>
                </c:pt>
                <c:pt idx="1">
                  <c:v>14.9259193276552</c:v>
                </c:pt>
                <c:pt idx="2">
                  <c:v>46.91034699081722</c:v>
                </c:pt>
                <c:pt idx="3">
                  <c:v>141.7734931278032</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Income!$B$85:$E$85</c:f>
              <c:numCache>
                <c:formatCode>#,##0</c:formatCode>
                <c:ptCount val="4"/>
                <c:pt idx="0">
                  <c:v>33527.37387631745</c:v>
                </c:pt>
                <c:pt idx="1">
                  <c:v>33512.7018308924</c:v>
                </c:pt>
                <c:pt idx="2">
                  <c:v>23805.10767650275</c:v>
                </c:pt>
                <c:pt idx="3">
                  <c:v>14854.00807714631</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Income!$B$86:$E$86</c:f>
              <c:numCache>
                <c:formatCode>#,##0</c:formatCode>
                <c:ptCount val="4"/>
                <c:pt idx="0">
                  <c:v>2294.778165983484</c:v>
                </c:pt>
                <c:pt idx="1">
                  <c:v>3994.500823500508</c:v>
                </c:pt>
                <c:pt idx="2">
                  <c:v>6591.384093782348</c:v>
                </c:pt>
                <c:pt idx="3">
                  <c:v>10326.50174692568</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v poor</c:v>
                </c:pt>
                <c:pt idx="1">
                  <c:v>Baseline: poor</c:v>
                </c:pt>
                <c:pt idx="2">
                  <c:v>Baseline: middle</c:v>
                </c:pt>
                <c:pt idx="3">
                  <c:v>Baseline: b-off</c:v>
                </c:pt>
              </c:strCache>
            </c:strRef>
          </c:cat>
          <c:val>
            <c:numRef>
              <c:f>Income!$B$87:$E$87</c:f>
              <c:numCache>
                <c:formatCode>#,##0</c:formatCode>
                <c:ptCount val="4"/>
                <c:pt idx="0">
                  <c:v>109.8564015630392</c:v>
                </c:pt>
                <c:pt idx="1">
                  <c:v>0.0</c:v>
                </c:pt>
                <c:pt idx="2">
                  <c:v>390.6005388908058</c:v>
                </c:pt>
                <c:pt idx="3">
                  <c:v>0.0</c:v>
                </c:pt>
              </c:numCache>
            </c:numRef>
          </c:val>
        </c:ser>
        <c:dLbls>
          <c:showLegendKey val="0"/>
          <c:showVal val="0"/>
          <c:showCatName val="0"/>
          <c:showSerName val="0"/>
          <c:showPercent val="0"/>
          <c:showBubbleSize val="0"/>
        </c:dLbls>
        <c:gapWidth val="150"/>
        <c:overlap val="100"/>
        <c:axId val="-2134675144"/>
        <c:axId val="-2134671912"/>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v poor</c:v>
                </c:pt>
                <c:pt idx="1">
                  <c:v>Baseline: poor</c:v>
                </c:pt>
                <c:pt idx="2">
                  <c:v>Baseline: middle</c:v>
                </c:pt>
                <c:pt idx="3">
                  <c:v>Baseline: b-off</c:v>
                </c:pt>
              </c:strCache>
            </c:strRef>
          </c:cat>
          <c:val>
            <c:numRef>
              <c:f>Income!$B$89:$E$89</c:f>
              <c:numCache>
                <c:formatCode>#,##0</c:formatCode>
                <c:ptCount val="4"/>
                <c:pt idx="0">
                  <c:v>37756.62117311314</c:v>
                </c:pt>
                <c:pt idx="1">
                  <c:v>37756.62117311313</c:v>
                </c:pt>
                <c:pt idx="2">
                  <c:v>37756.62117311314</c:v>
                </c:pt>
                <c:pt idx="3">
                  <c:v>37756.62117311314</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Income!$B$90:$E$90</c:f>
              <c:numCache>
                <c:formatCode>#,##0</c:formatCode>
                <c:ptCount val="4"/>
                <c:pt idx="0">
                  <c:v>56196.216275154</c:v>
                </c:pt>
                <c:pt idx="1">
                  <c:v>56196.21627515403</c:v>
                </c:pt>
                <c:pt idx="2">
                  <c:v>56196.216275154</c:v>
                </c:pt>
                <c:pt idx="3">
                  <c:v>56196.216275154</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Income!$B$91:$E$91</c:f>
              <c:numCache>
                <c:formatCode>#,##0</c:formatCode>
                <c:ptCount val="4"/>
                <c:pt idx="0">
                  <c:v>90270.37790780703</c:v>
                </c:pt>
                <c:pt idx="1">
                  <c:v>90270.37790780702</c:v>
                </c:pt>
                <c:pt idx="2">
                  <c:v>90270.37790780703</c:v>
                </c:pt>
                <c:pt idx="3">
                  <c:v>90270.37790780703</c:v>
                </c:pt>
              </c:numCache>
            </c:numRef>
          </c:val>
          <c:smooth val="0"/>
        </c:ser>
        <c:dLbls>
          <c:showLegendKey val="0"/>
          <c:showVal val="0"/>
          <c:showCatName val="0"/>
          <c:showSerName val="0"/>
          <c:showPercent val="0"/>
          <c:showBubbleSize val="0"/>
        </c:dLbls>
        <c:marker val="1"/>
        <c:smooth val="0"/>
        <c:axId val="-2134675144"/>
        <c:axId val="-2134671912"/>
      </c:lineChart>
      <c:catAx>
        <c:axId val="-213467514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671912"/>
        <c:crosses val="autoZero"/>
        <c:auto val="1"/>
        <c:lblAlgn val="ctr"/>
        <c:lblOffset val="100"/>
        <c:tickLblSkip val="1"/>
        <c:tickMarkSkip val="1"/>
        <c:noMultiLvlLbl val="0"/>
      </c:catAx>
      <c:valAx>
        <c:axId val="-2134671912"/>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675144"/>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 Urban Poor </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Income!$B$72:$I$72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Income!$B$73:$I$73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Income!$B$74:$I$74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Income!$B$76:$I$76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Income!$B$78:$I$78</c:f>
              <c:numCache>
                <c:formatCode>#,##0</c:formatCode>
                <c:ptCount val="8"/>
                <c:pt idx="0">
                  <c:v>6044.22691424995</c:v>
                </c:pt>
                <c:pt idx="1">
                  <c:v>14145.29522618495</c:v>
                </c:pt>
                <c:pt idx="2">
                  <c:v>20839.05100286175</c:v>
                </c:pt>
                <c:pt idx="3">
                  <c:v>29770.07286123108</c:v>
                </c:pt>
                <c:pt idx="4">
                  <c:v>4402.8</c:v>
                </c:pt>
                <c:pt idx="5">
                  <c:v>10259.4</c:v>
                </c:pt>
                <c:pt idx="6">
                  <c:v>15120.6</c:v>
                </c:pt>
                <c:pt idx="7">
                  <c:v>21555.6</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Income!$B$79:$I$79</c:f>
              <c:numCache>
                <c:formatCode>#,##0</c:formatCode>
                <c:ptCount val="8"/>
                <c:pt idx="0">
                  <c:v>0.0</c:v>
                </c:pt>
                <c:pt idx="1">
                  <c:v>0.0</c:v>
                </c:pt>
                <c:pt idx="2">
                  <c:v>13531.85130055958</c:v>
                </c:pt>
                <c:pt idx="3">
                  <c:v>34731.75167143626</c:v>
                </c:pt>
                <c:pt idx="4">
                  <c:v>0.0</c:v>
                </c:pt>
                <c:pt idx="5">
                  <c:v>0.0</c:v>
                </c:pt>
                <c:pt idx="6">
                  <c:v>10440.0</c:v>
                </c:pt>
                <c:pt idx="7">
                  <c:v>26796.0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Income!$B$80:$I$80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3518.281338145492</c:v>
                </c:pt>
                <c:pt idx="1">
                  <c:v>8209.32312233948</c:v>
                </c:pt>
                <c:pt idx="2">
                  <c:v>10554.84401443647</c:v>
                </c:pt>
                <c:pt idx="3">
                  <c:v>14289.63497339092</c:v>
                </c:pt>
                <c:pt idx="4">
                  <c:v>2808.0</c:v>
                </c:pt>
                <c:pt idx="5">
                  <c:v>6552.0</c:v>
                </c:pt>
                <c:pt idx="6">
                  <c:v>7146.868003449294</c:v>
                </c:pt>
                <c:pt idx="7">
                  <c:v>9450.51576766098</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4239.980074175336</c:v>
                </c:pt>
                <c:pt idx="2">
                  <c:v>7036.562676290986</c:v>
                </c:pt>
                <c:pt idx="3">
                  <c:v>8931.02185836933</c:v>
                </c:pt>
                <c:pt idx="4">
                  <c:v>0.0</c:v>
                </c:pt>
                <c:pt idx="5">
                  <c:v>3271.199999999999</c:v>
                </c:pt>
                <c:pt idx="6">
                  <c:v>5428.8</c:v>
                </c:pt>
                <c:pt idx="7">
                  <c:v>6890.399999999998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Income!$B$83:$I$83</c:f>
              <c:numCache>
                <c:formatCode>#,##0</c:formatCode>
                <c:ptCount val="8"/>
                <c:pt idx="0">
                  <c:v>1220.998996116473</c:v>
                </c:pt>
                <c:pt idx="1">
                  <c:v>1220.998996116473</c:v>
                </c:pt>
                <c:pt idx="2">
                  <c:v>1220.998996116472</c:v>
                </c:pt>
                <c:pt idx="3">
                  <c:v>1220.998996116473</c:v>
                </c:pt>
                <c:pt idx="4">
                  <c:v>1339.937506672114</c:v>
                </c:pt>
                <c:pt idx="5">
                  <c:v>1339.937506672114</c:v>
                </c:pt>
                <c:pt idx="6">
                  <c:v>1339.937506672114</c:v>
                </c:pt>
                <c:pt idx="7">
                  <c:v>1339.937506672114</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Income!$B$85:$I$85</c:f>
              <c:numCache>
                <c:formatCode>#,##0</c:formatCode>
                <c:ptCount val="8"/>
                <c:pt idx="0">
                  <c:v>15408.26801423718</c:v>
                </c:pt>
                <c:pt idx="1">
                  <c:v>15408.26801423718</c:v>
                </c:pt>
                <c:pt idx="2">
                  <c:v>4582.786973789511</c:v>
                </c:pt>
                <c:pt idx="3">
                  <c:v>0.0</c:v>
                </c:pt>
                <c:pt idx="4">
                  <c:v>0.0</c:v>
                </c:pt>
                <c:pt idx="5">
                  <c:v>0.0</c:v>
                </c:pt>
                <c:pt idx="6">
                  <c:v>0.0</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Income!$B$86:$I$86</c:f>
              <c:numCache>
                <c:formatCode>#,##0</c:formatCode>
                <c:ptCount val="8"/>
                <c:pt idx="0">
                  <c:v>3825.003300958176</c:v>
                </c:pt>
                <c:pt idx="1">
                  <c:v>2616.157918108186</c:v>
                </c:pt>
                <c:pt idx="2">
                  <c:v>3518.281338145491</c:v>
                </c:pt>
                <c:pt idx="3">
                  <c:v>4510.617100186527</c:v>
                </c:pt>
                <c:pt idx="4">
                  <c:v>2742.0</c:v>
                </c:pt>
                <c:pt idx="5">
                  <c:v>1740.0</c:v>
                </c:pt>
                <c:pt idx="6">
                  <c:v>2340.0</c:v>
                </c:pt>
                <c:pt idx="7">
                  <c:v>3.0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2225016"/>
        <c:axId val="-2132221640"/>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Income!$B$93:$I$93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Income!$B$94:$I$94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Income!$B$95:$I$95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132225016"/>
        <c:axId val="-2132221640"/>
      </c:lineChart>
      <c:catAx>
        <c:axId val="-213222501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2221640"/>
        <c:crosses val="autoZero"/>
        <c:auto val="1"/>
        <c:lblAlgn val="ctr"/>
        <c:lblOffset val="100"/>
        <c:tickLblSkip val="1"/>
        <c:tickMarkSkip val="1"/>
        <c:noMultiLvlLbl val="0"/>
      </c:catAx>
      <c:valAx>
        <c:axId val="-213222164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2225016"/>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FW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Income!$B$72:$D$72</c:f>
              <c:numCache>
                <c:formatCode>#,##0</c:formatCode>
                <c:ptCount val="3"/>
                <c:pt idx="0">
                  <c:v>0.0</c:v>
                </c:pt>
                <c:pt idx="1">
                  <c:v>0.0</c:v>
                </c:pt>
                <c:pt idx="2">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Income!$B$73:$D$73</c:f>
              <c:numCache>
                <c:formatCode>#,##0</c:formatCode>
                <c:ptCount val="3"/>
                <c:pt idx="0">
                  <c:v>0.0</c:v>
                </c:pt>
                <c:pt idx="1">
                  <c:v>0.0</c:v>
                </c:pt>
                <c:pt idx="2">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Income!$B$74:$D$74</c:f>
              <c:numCache>
                <c:formatCode>#,##0</c:formatCode>
                <c:ptCount val="3"/>
                <c:pt idx="0">
                  <c:v>0.0</c:v>
                </c:pt>
                <c:pt idx="1">
                  <c:v>0.0</c:v>
                </c:pt>
                <c:pt idx="2">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Income!$B$76:$D$76</c:f>
              <c:numCache>
                <c:formatCode>#,##0</c:formatCode>
                <c:ptCount val="3"/>
                <c:pt idx="0">
                  <c:v>0.0</c:v>
                </c:pt>
                <c:pt idx="1">
                  <c:v>0.0</c:v>
                </c:pt>
                <c:pt idx="2">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Income!$B$77:$D$77</c:f>
              <c:numCache>
                <c:formatCode>#,##0</c:formatCode>
                <c:ptCount val="3"/>
                <c:pt idx="0">
                  <c:v>0.0</c:v>
                </c:pt>
                <c:pt idx="1">
                  <c:v>0.0</c:v>
                </c:pt>
                <c:pt idx="2">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Income!$B$78:$D$78</c:f>
              <c:numCache>
                <c:formatCode>#,##0</c:formatCode>
                <c:ptCount val="3"/>
                <c:pt idx="0">
                  <c:v>16142.54712462103</c:v>
                </c:pt>
                <c:pt idx="1">
                  <c:v>22019.46691505221</c:v>
                </c:pt>
                <c:pt idx="2">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Income!$B$79:$D$79</c:f>
              <c:numCache>
                <c:formatCode>#,##0</c:formatCode>
                <c:ptCount val="3"/>
                <c:pt idx="0">
                  <c:v>6378.052485739261</c:v>
                </c:pt>
                <c:pt idx="1">
                  <c:v>9111.50355105609</c:v>
                </c:pt>
                <c:pt idx="2">
                  <c:v>45557.51775528044</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Income!$B$80:$D$80</c:f>
              <c:numCache>
                <c:formatCode>#,##0</c:formatCode>
                <c:ptCount val="3"/>
                <c:pt idx="0">
                  <c:v>1952.898927776355</c:v>
                </c:pt>
                <c:pt idx="1">
                  <c:v>1952.898927776355</c:v>
                </c:pt>
                <c:pt idx="2">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Income!$B$81:$D$81</c:f>
              <c:numCache>
                <c:formatCode>#,##0</c:formatCode>
                <c:ptCount val="3"/>
                <c:pt idx="0">
                  <c:v>6833.627663292065</c:v>
                </c:pt>
                <c:pt idx="1">
                  <c:v>0.0</c:v>
                </c:pt>
                <c:pt idx="2">
                  <c:v>0.0</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Income!$B$82:$D$82</c:f>
              <c:numCache>
                <c:formatCode>#,##0</c:formatCode>
                <c:ptCount val="3"/>
                <c:pt idx="0">
                  <c:v>0.0</c:v>
                </c:pt>
                <c:pt idx="1">
                  <c:v>7289.20284084487</c:v>
                </c:pt>
                <c:pt idx="2">
                  <c:v>41912.916334858</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Income!$B$83:$D$83</c:f>
              <c:numCache>
                <c:formatCode>#,##0</c:formatCode>
                <c:ptCount val="3"/>
                <c:pt idx="0">
                  <c:v>1476.501772124564</c:v>
                </c:pt>
                <c:pt idx="1">
                  <c:v>1476.501772124564</c:v>
                </c:pt>
                <c:pt idx="2">
                  <c:v>0.0</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Income!$B$84:$D$84</c:f>
              <c:numCache>
                <c:formatCode>#,##0</c:formatCode>
                <c:ptCount val="3"/>
                <c:pt idx="0">
                  <c:v>0.0</c:v>
                </c:pt>
                <c:pt idx="1">
                  <c:v>0.0</c:v>
                </c:pt>
                <c:pt idx="2">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Income!$B$85:$D$85</c:f>
              <c:numCache>
                <c:formatCode>#,##0</c:formatCode>
                <c:ptCount val="3"/>
                <c:pt idx="0">
                  <c:v>8200.353195950467</c:v>
                </c:pt>
                <c:pt idx="1">
                  <c:v>8200.353195950467</c:v>
                </c:pt>
                <c:pt idx="2">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Income!$B$86:$D$86</c:f>
              <c:numCache>
                <c:formatCode>#,##0</c:formatCode>
                <c:ptCount val="3"/>
                <c:pt idx="0">
                  <c:v>0.0</c:v>
                </c:pt>
                <c:pt idx="1">
                  <c:v>0.0</c:v>
                </c:pt>
                <c:pt idx="2">
                  <c:v>0.0</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Income!$B$71:$D$71</c:f>
              <c:strCache>
                <c:ptCount val="3"/>
                <c:pt idx="0">
                  <c:v>Baseline: casuals</c:v>
                </c:pt>
                <c:pt idx="1">
                  <c:v>Baseline: temporary</c:v>
                </c:pt>
                <c:pt idx="2">
                  <c:v>Baseline: full-time</c:v>
                </c:pt>
              </c:strCache>
            </c:strRef>
          </c:cat>
          <c:val>
            <c:numRef>
              <c:f>Income!$B$87:$D$87</c:f>
              <c:numCache>
                <c:formatCode>#,##0</c:formatCode>
                <c:ptCount val="3"/>
                <c:pt idx="0">
                  <c:v>0.0</c:v>
                </c:pt>
                <c:pt idx="1">
                  <c:v>0.0</c:v>
                </c:pt>
                <c:pt idx="2">
                  <c:v>0.0</c:v>
                </c:pt>
              </c:numCache>
            </c:numRef>
          </c:val>
        </c:ser>
        <c:dLbls>
          <c:showLegendKey val="0"/>
          <c:showVal val="0"/>
          <c:showCatName val="0"/>
          <c:showSerName val="0"/>
          <c:showPercent val="0"/>
          <c:showBubbleSize val="0"/>
        </c:dLbls>
        <c:gapWidth val="150"/>
        <c:overlap val="100"/>
        <c:axId val="-2134513144"/>
        <c:axId val="-2134509912"/>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Income!$B$71:$D$71</c:f>
              <c:strCache>
                <c:ptCount val="3"/>
                <c:pt idx="0">
                  <c:v>Baseline: casuals</c:v>
                </c:pt>
                <c:pt idx="1">
                  <c:v>Baseline: temporary</c:v>
                </c:pt>
                <c:pt idx="2">
                  <c:v>Baseline: full-time</c:v>
                </c:pt>
              </c:strCache>
            </c:strRef>
          </c:cat>
          <c:val>
            <c:numRef>
              <c:f>Income!$B$89:$D$89</c:f>
              <c:numCache>
                <c:formatCode>#,##0</c:formatCode>
                <c:ptCount val="3"/>
                <c:pt idx="0">
                  <c:v>27031.5769335823</c:v>
                </c:pt>
                <c:pt idx="1">
                  <c:v>27031.5769335823</c:v>
                </c:pt>
                <c:pt idx="2">
                  <c:v>27031.5769335823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Income!$B$71:$D$71</c:f>
              <c:strCache>
                <c:ptCount val="3"/>
                <c:pt idx="0">
                  <c:v>Baseline: casuals</c:v>
                </c:pt>
                <c:pt idx="1">
                  <c:v>Baseline: temporary</c:v>
                </c:pt>
                <c:pt idx="2">
                  <c:v>Baseline: full-time</c:v>
                </c:pt>
              </c:strCache>
            </c:strRef>
          </c:cat>
          <c:val>
            <c:numRef>
              <c:f>Income!$B$90:$D$90</c:f>
              <c:numCache>
                <c:formatCode>#,##0</c:formatCode>
                <c:ptCount val="3"/>
                <c:pt idx="0">
                  <c:v>36222.99026691559</c:v>
                </c:pt>
                <c:pt idx="1">
                  <c:v>36222.9902669156</c:v>
                </c:pt>
                <c:pt idx="2">
                  <c:v>36222.9902669156</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Income!$B$71:$D$71</c:f>
              <c:strCache>
                <c:ptCount val="3"/>
                <c:pt idx="0">
                  <c:v>Baseline: casuals</c:v>
                </c:pt>
                <c:pt idx="1">
                  <c:v>Baseline: temporary</c:v>
                </c:pt>
                <c:pt idx="2">
                  <c:v>Baseline: full-time</c:v>
                </c:pt>
              </c:strCache>
            </c:strRef>
          </c:cat>
          <c:val>
            <c:numRef>
              <c:f>Income!$B$91:$D$91</c:f>
              <c:numCache>
                <c:formatCode>#,##0</c:formatCode>
                <c:ptCount val="3"/>
                <c:pt idx="0">
                  <c:v>52591.95026691564</c:v>
                </c:pt>
                <c:pt idx="1">
                  <c:v>52591.95026691564</c:v>
                </c:pt>
                <c:pt idx="2">
                  <c:v>52591.95026691564</c:v>
                </c:pt>
              </c:numCache>
            </c:numRef>
          </c:val>
          <c:smooth val="0"/>
        </c:ser>
        <c:dLbls>
          <c:showLegendKey val="0"/>
          <c:showVal val="0"/>
          <c:showCatName val="0"/>
          <c:showSerName val="0"/>
          <c:showPercent val="0"/>
          <c:showBubbleSize val="0"/>
        </c:dLbls>
        <c:marker val="1"/>
        <c:smooth val="0"/>
        <c:axId val="-2134513144"/>
        <c:axId val="-2134509912"/>
      </c:lineChart>
      <c:catAx>
        <c:axId val="-213451314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509912"/>
        <c:crosses val="autoZero"/>
        <c:auto val="1"/>
        <c:lblAlgn val="ctr"/>
        <c:lblOffset val="100"/>
        <c:tickLblSkip val="1"/>
        <c:tickMarkSkip val="1"/>
        <c:noMultiLvlLbl val="0"/>
      </c:catAx>
      <c:valAx>
        <c:axId val="-2134509912"/>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513144"/>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Urban Poor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Income!$B$72:$E$72</c:f>
              <c:numCache>
                <c:formatCode>#,##0</c:formatCode>
                <c:ptCount val="4"/>
                <c:pt idx="0">
                  <c:v>0.0</c:v>
                </c:pt>
                <c:pt idx="1">
                  <c:v>0.0</c:v>
                </c:pt>
                <c:pt idx="2">
                  <c:v>0.0</c:v>
                </c:pt>
                <c:pt idx="3">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Income!$B$73:$E$73</c:f>
              <c:numCache>
                <c:formatCode>#,##0</c:formatCode>
                <c:ptCount val="4"/>
                <c:pt idx="0">
                  <c:v>0.0</c:v>
                </c:pt>
                <c:pt idx="1">
                  <c:v>0.0</c:v>
                </c:pt>
                <c:pt idx="2">
                  <c:v>0.0</c:v>
                </c:pt>
                <c:pt idx="3">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Income!$B$74:$E$74</c:f>
              <c:numCache>
                <c:formatCode>#,##0</c:formatCode>
                <c:ptCount val="4"/>
                <c:pt idx="0">
                  <c:v>0.0</c:v>
                </c:pt>
                <c:pt idx="1">
                  <c:v>0.0</c:v>
                </c:pt>
                <c:pt idx="2">
                  <c:v>0.0</c:v>
                </c:pt>
                <c:pt idx="3">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Income!$B$76:$E$76</c:f>
              <c:numCache>
                <c:formatCode>#,##0</c:formatCode>
                <c:ptCount val="4"/>
                <c:pt idx="0">
                  <c:v>0.0</c:v>
                </c:pt>
                <c:pt idx="1">
                  <c:v>0.0</c:v>
                </c:pt>
                <c:pt idx="2">
                  <c:v>0.0</c:v>
                </c:pt>
                <c:pt idx="3">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Income!$B$77:$E$77</c:f>
              <c:numCache>
                <c:formatCode>#,##0</c:formatCode>
                <c:ptCount val="4"/>
                <c:pt idx="0">
                  <c:v>0.0</c:v>
                </c:pt>
                <c:pt idx="1">
                  <c:v>0.0</c:v>
                </c:pt>
                <c:pt idx="2">
                  <c:v>0.0</c:v>
                </c:pt>
                <c:pt idx="3">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Income!$B$78:$E$78</c:f>
              <c:numCache>
                <c:formatCode>#,##0</c:formatCode>
                <c:ptCount val="4"/>
                <c:pt idx="0">
                  <c:v>6044.226914249947</c:v>
                </c:pt>
                <c:pt idx="1">
                  <c:v>14145.29522618495</c:v>
                </c:pt>
                <c:pt idx="2">
                  <c:v>20839.05100286175</c:v>
                </c:pt>
                <c:pt idx="3">
                  <c:v>29770.07286123108</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Income!$B$79:$E$79</c:f>
              <c:numCache>
                <c:formatCode>#,##0</c:formatCode>
                <c:ptCount val="4"/>
                <c:pt idx="0">
                  <c:v>0.0</c:v>
                </c:pt>
                <c:pt idx="1">
                  <c:v>0.0</c:v>
                </c:pt>
                <c:pt idx="2">
                  <c:v>13531.85130055958</c:v>
                </c:pt>
                <c:pt idx="3">
                  <c:v>34731.75167143626</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Income!$B$80:$E$80</c:f>
              <c:numCache>
                <c:formatCode>#,##0</c:formatCode>
                <c:ptCount val="4"/>
                <c:pt idx="0">
                  <c:v>0.0</c:v>
                </c:pt>
                <c:pt idx="1">
                  <c:v>0.0</c:v>
                </c:pt>
                <c:pt idx="2">
                  <c:v>0.0</c:v>
                </c:pt>
                <c:pt idx="3">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Income!$B$81:$E$81</c:f>
              <c:numCache>
                <c:formatCode>#,##0</c:formatCode>
                <c:ptCount val="4"/>
                <c:pt idx="0">
                  <c:v>3518.281338145492</c:v>
                </c:pt>
                <c:pt idx="1">
                  <c:v>8209.32312233948</c:v>
                </c:pt>
                <c:pt idx="2">
                  <c:v>10554.84401443647</c:v>
                </c:pt>
                <c:pt idx="3">
                  <c:v>14289.63497339092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Income!$B$82:$E$82</c:f>
              <c:numCache>
                <c:formatCode>#,##0</c:formatCode>
                <c:ptCount val="4"/>
                <c:pt idx="0">
                  <c:v>0.0</c:v>
                </c:pt>
                <c:pt idx="1">
                  <c:v>4239.980074175336</c:v>
                </c:pt>
                <c:pt idx="2">
                  <c:v>7036.562676290983</c:v>
                </c:pt>
                <c:pt idx="3">
                  <c:v>8931.021858369325</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Income!$B$83:$E$83</c:f>
              <c:numCache>
                <c:formatCode>#,##0</c:formatCode>
                <c:ptCount val="4"/>
                <c:pt idx="0">
                  <c:v>1220.998996116473</c:v>
                </c:pt>
                <c:pt idx="1">
                  <c:v>1220.998996116473</c:v>
                </c:pt>
                <c:pt idx="2">
                  <c:v>1220.998996116472</c:v>
                </c:pt>
                <c:pt idx="3">
                  <c:v>1220.998996116473</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Income!$B$84:$E$84</c:f>
              <c:numCache>
                <c:formatCode>#,##0</c:formatCode>
                <c:ptCount val="4"/>
                <c:pt idx="0">
                  <c:v>0.0</c:v>
                </c:pt>
                <c:pt idx="1">
                  <c:v>0.0</c:v>
                </c:pt>
                <c:pt idx="2">
                  <c:v>0.0</c:v>
                </c:pt>
                <c:pt idx="3">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Income!$B$85:$E$85</c:f>
              <c:numCache>
                <c:formatCode>#,##0</c:formatCode>
                <c:ptCount val="4"/>
                <c:pt idx="0">
                  <c:v>15408.26801423718</c:v>
                </c:pt>
                <c:pt idx="1">
                  <c:v>15408.26801423718</c:v>
                </c:pt>
                <c:pt idx="2">
                  <c:v>4582.786973789511</c:v>
                </c:pt>
                <c:pt idx="3">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Income!$B$86:$E$86</c:f>
              <c:numCache>
                <c:formatCode>#,##0</c:formatCode>
                <c:ptCount val="4"/>
                <c:pt idx="0">
                  <c:v>3825.003300958176</c:v>
                </c:pt>
                <c:pt idx="1">
                  <c:v>2616.157918108186</c:v>
                </c:pt>
                <c:pt idx="2">
                  <c:v>3518.281338145491</c:v>
                </c:pt>
                <c:pt idx="3">
                  <c:v>4510.617100186527</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Q1</c:v>
                </c:pt>
                <c:pt idx="1">
                  <c:v>Baseline: Q2</c:v>
                </c:pt>
                <c:pt idx="2">
                  <c:v>Baseline: Q3</c:v>
                </c:pt>
                <c:pt idx="3">
                  <c:v>Baseline: Q4</c:v>
                </c:pt>
              </c:strCache>
            </c:strRef>
          </c:cat>
          <c:val>
            <c:numRef>
              <c:f>Income!$B$87:$E$87</c:f>
              <c:numCache>
                <c:formatCode>#,##0</c:formatCode>
                <c:ptCount val="4"/>
                <c:pt idx="0">
                  <c:v>0.0</c:v>
                </c:pt>
                <c:pt idx="1">
                  <c:v>0.0</c:v>
                </c:pt>
                <c:pt idx="2">
                  <c:v>0.0</c:v>
                </c:pt>
                <c:pt idx="3">
                  <c:v>0.0</c:v>
                </c:pt>
              </c:numCache>
            </c:numRef>
          </c:val>
        </c:ser>
        <c:dLbls>
          <c:showLegendKey val="0"/>
          <c:showVal val="0"/>
          <c:showCatName val="0"/>
          <c:showSerName val="0"/>
          <c:showPercent val="0"/>
          <c:showBubbleSize val="0"/>
        </c:dLbls>
        <c:gapWidth val="150"/>
        <c:overlap val="100"/>
        <c:axId val="-2134402632"/>
        <c:axId val="-2134399400"/>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Q1</c:v>
                </c:pt>
                <c:pt idx="1">
                  <c:v>Baseline: Q2</c:v>
                </c:pt>
                <c:pt idx="2">
                  <c:v>Baseline: Q3</c:v>
                </c:pt>
                <c:pt idx="3">
                  <c:v>Baseline: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Q1</c:v>
                </c:pt>
                <c:pt idx="1">
                  <c:v>Baseline: Q2</c:v>
                </c:pt>
                <c:pt idx="2">
                  <c:v>Baseline: Q3</c:v>
                </c:pt>
                <c:pt idx="3">
                  <c:v>Baseline: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Q1</c:v>
                </c:pt>
                <c:pt idx="1">
                  <c:v>Baseline: Q2</c:v>
                </c:pt>
                <c:pt idx="2">
                  <c:v>Baseline: Q3</c:v>
                </c:pt>
                <c:pt idx="3">
                  <c:v>Baseline: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dLbls>
          <c:showLegendKey val="0"/>
          <c:showVal val="0"/>
          <c:showCatName val="0"/>
          <c:showSerName val="0"/>
          <c:showPercent val="0"/>
          <c:showBubbleSize val="0"/>
        </c:dLbls>
        <c:marker val="1"/>
        <c:smooth val="0"/>
        <c:axId val="-2134402632"/>
        <c:axId val="-2134399400"/>
      </c:lineChart>
      <c:catAx>
        <c:axId val="-2134402632"/>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399400"/>
        <c:crosses val="autoZero"/>
        <c:auto val="1"/>
        <c:lblAlgn val="ctr"/>
        <c:lblOffset val="100"/>
        <c:tickLblSkip val="1"/>
        <c:tickMarkSkip val="1"/>
        <c:noMultiLvlLbl val="0"/>
      </c:catAx>
      <c:valAx>
        <c:axId val="-213439940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402632"/>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905422541659037"/>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1400" b="0" i="0">
                <a:latin typeface="Helvetica Neue Light"/>
                <a:cs typeface="Helvetica Neue Light"/>
              </a:defRPr>
            </a:pPr>
            <a:r>
              <a:rPr lang="en-US" sz="1400" b="0" i="0">
                <a:latin typeface="Helvetica Neue Light"/>
                <a:cs typeface="Helvetica Neue Light"/>
              </a:rPr>
              <a:t>Maize Meal - 5kg</a:t>
            </a:r>
          </a:p>
        </c:rich>
      </c:tx>
      <c:layout>
        <c:manualLayout>
          <c:xMode val="edge"/>
          <c:yMode val="edge"/>
          <c:x val="0.350026718570291"/>
          <c:y val="0.0118110236220472"/>
        </c:manualLayout>
      </c:layout>
      <c:overlay val="1"/>
    </c:title>
    <c:autoTitleDeleted val="0"/>
    <c:plotArea>
      <c:layout>
        <c:manualLayout>
          <c:layoutTarget val="inner"/>
          <c:xMode val="edge"/>
          <c:yMode val="edge"/>
          <c:x val="0.0994962399363001"/>
          <c:y val="0.118110236220472"/>
          <c:w val="0.665672299389543"/>
          <c:h val="0.782099944199888"/>
        </c:manualLayout>
      </c:layout>
      <c:lineChart>
        <c:grouping val="standard"/>
        <c:varyColors val="0"/>
        <c:ser>
          <c:idx val="0"/>
          <c:order val="0"/>
          <c:tx>
            <c:strRef>
              <c:f>Sheet1!$A$3</c:f>
              <c:strCache>
                <c:ptCount val="1"/>
                <c:pt idx="0">
                  <c:v>2013-2014</c:v>
                </c:pt>
              </c:strCache>
            </c:strRef>
          </c:tx>
          <c:marker>
            <c:symbol val="diamond"/>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Sheet1!$C$3:$O$3</c:f>
              <c:numCache>
                <c:formatCode>General</c:formatCode>
                <c:ptCount val="13"/>
                <c:pt idx="0">
                  <c:v>30.32</c:v>
                </c:pt>
                <c:pt idx="1">
                  <c:v>29.96</c:v>
                </c:pt>
                <c:pt idx="2">
                  <c:v>29.69</c:v>
                </c:pt>
                <c:pt idx="3">
                  <c:v>30.54</c:v>
                </c:pt>
                <c:pt idx="4">
                  <c:v>30.95</c:v>
                </c:pt>
                <c:pt idx="5">
                  <c:v>31.89</c:v>
                </c:pt>
                <c:pt idx="6">
                  <c:v>31.57</c:v>
                </c:pt>
                <c:pt idx="7">
                  <c:v>30.73</c:v>
                </c:pt>
                <c:pt idx="8">
                  <c:v>30.47</c:v>
                </c:pt>
                <c:pt idx="9">
                  <c:v>31.68</c:v>
                </c:pt>
                <c:pt idx="10">
                  <c:v>33.22</c:v>
                </c:pt>
                <c:pt idx="11">
                  <c:v>34.68</c:v>
                </c:pt>
                <c:pt idx="12" formatCode="0.00">
                  <c:v>35.62</c:v>
                </c:pt>
              </c:numCache>
            </c:numRef>
          </c:val>
          <c:smooth val="0"/>
        </c:ser>
        <c:ser>
          <c:idx val="1"/>
          <c:order val="1"/>
          <c:tx>
            <c:strRef>
              <c:f>Sheet1!$A$4</c:f>
              <c:strCache>
                <c:ptCount val="1"/>
                <c:pt idx="0">
                  <c:v>2014-2015</c:v>
                </c:pt>
              </c:strCache>
            </c:strRef>
          </c:tx>
          <c:marker>
            <c:symbol val="squar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Sheet1!$C$4:$O$4</c:f>
              <c:numCache>
                <c:formatCode>0.00</c:formatCode>
                <c:ptCount val="13"/>
                <c:pt idx="0">
                  <c:v>35.62</c:v>
                </c:pt>
                <c:pt idx="1">
                  <c:v>34.71</c:v>
                </c:pt>
                <c:pt idx="2">
                  <c:v>35.43</c:v>
                </c:pt>
                <c:pt idx="3">
                  <c:v>34.53</c:v>
                </c:pt>
                <c:pt idx="4">
                  <c:v>33.5</c:v>
                </c:pt>
                <c:pt idx="5">
                  <c:v>33.23</c:v>
                </c:pt>
                <c:pt idx="6">
                  <c:v>31.93</c:v>
                </c:pt>
                <c:pt idx="7">
                  <c:v>31.87</c:v>
                </c:pt>
                <c:pt idx="8">
                  <c:v>32.14</c:v>
                </c:pt>
                <c:pt idx="9">
                  <c:v>33.73</c:v>
                </c:pt>
                <c:pt idx="10">
                  <c:v>33.15</c:v>
                </c:pt>
                <c:pt idx="11">
                  <c:v>33.17</c:v>
                </c:pt>
                <c:pt idx="12">
                  <c:v>37.19</c:v>
                </c:pt>
              </c:numCache>
            </c:numRef>
          </c:val>
          <c:smooth val="0"/>
        </c:ser>
        <c:ser>
          <c:idx val="2"/>
          <c:order val="2"/>
          <c:tx>
            <c:strRef>
              <c:f>Sheet1!$A$5</c:f>
              <c:strCache>
                <c:ptCount val="1"/>
                <c:pt idx="0">
                  <c:v>2015-2016</c:v>
                </c:pt>
              </c:strCache>
            </c:strRef>
          </c:tx>
          <c:marker>
            <c:symbol val="triangl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Sheet1!$C$5:$O$5</c:f>
              <c:numCache>
                <c:formatCode>0.00</c:formatCode>
                <c:ptCount val="13"/>
                <c:pt idx="0">
                  <c:v>37.19</c:v>
                </c:pt>
                <c:pt idx="1">
                  <c:v>35.88</c:v>
                </c:pt>
                <c:pt idx="2">
                  <c:v>36.39</c:v>
                </c:pt>
                <c:pt idx="3">
                  <c:v>37.71</c:v>
                </c:pt>
                <c:pt idx="4">
                  <c:v>38.08</c:v>
                </c:pt>
                <c:pt idx="5">
                  <c:v>37.77</c:v>
                </c:pt>
                <c:pt idx="6">
                  <c:v>38.02</c:v>
                </c:pt>
                <c:pt idx="7">
                  <c:v>37.74</c:v>
                </c:pt>
                <c:pt idx="8">
                  <c:v>38.88</c:v>
                </c:pt>
                <c:pt idx="9">
                  <c:v>41.31</c:v>
                </c:pt>
                <c:pt idx="10">
                  <c:v>41.63444601430478</c:v>
                </c:pt>
                <c:pt idx="11">
                  <c:v>42.0981782420189</c:v>
                </c:pt>
                <c:pt idx="12">
                  <c:v>43.6589556708214</c:v>
                </c:pt>
              </c:numCache>
            </c:numRef>
          </c:val>
          <c:smooth val="0"/>
        </c:ser>
        <c:ser>
          <c:idx val="3"/>
          <c:order val="3"/>
          <c:tx>
            <c:strRef>
              <c:f>Sheet1!$A$7</c:f>
              <c:strCache>
                <c:ptCount val="1"/>
                <c:pt idx="0">
                  <c:v>2016-2017</c:v>
                </c:pt>
              </c:strCache>
            </c:strRef>
          </c:tx>
          <c:spPr>
            <a:ln>
              <a:prstDash val="sysDash"/>
            </a:ln>
          </c:spP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Sheet1!$C$7:$O$7</c:f>
              <c:numCache>
                <c:formatCode>General</c:formatCode>
                <c:ptCount val="13"/>
                <c:pt idx="0" formatCode="0.00">
                  <c:v>47.30491170944119</c:v>
                </c:pt>
                <c:pt idx="1">
                  <c:v>50.55</c:v>
                </c:pt>
                <c:pt idx="2">
                  <c:v>50.87788413875543</c:v>
                </c:pt>
                <c:pt idx="3">
                  <c:v>51.3803117426606</c:v>
                </c:pt>
                <c:pt idx="4">
                  <c:v>51.29563189345348</c:v>
                </c:pt>
                <c:pt idx="5">
                  <c:v>51.47736089433749</c:v>
                </c:pt>
                <c:pt idx="6">
                  <c:v>50.92994086135064</c:v>
                </c:pt>
                <c:pt idx="7">
                  <c:v>50.47346605954934</c:v>
                </c:pt>
                <c:pt idx="8">
                  <c:v>50.85476542260395</c:v>
                </c:pt>
                <c:pt idx="9">
                  <c:v>52.78320680227417</c:v>
                </c:pt>
                <c:pt idx="10">
                  <c:v>53.19776262578476</c:v>
                </c:pt>
                <c:pt idx="11">
                  <c:v>53.79028923136</c:v>
                </c:pt>
                <c:pt idx="12">
                  <c:v>55.78454819521389</c:v>
                </c:pt>
              </c:numCache>
            </c:numRef>
          </c:val>
          <c:smooth val="0"/>
        </c:ser>
        <c:dLbls>
          <c:showLegendKey val="0"/>
          <c:showVal val="0"/>
          <c:showCatName val="0"/>
          <c:showSerName val="0"/>
          <c:showPercent val="0"/>
          <c:showBubbleSize val="0"/>
        </c:dLbls>
        <c:marker val="1"/>
        <c:smooth val="0"/>
        <c:axId val="-2134229544"/>
        <c:axId val="-2134226216"/>
      </c:lineChart>
      <c:catAx>
        <c:axId val="-2134229544"/>
        <c:scaling>
          <c:orientation val="minMax"/>
        </c:scaling>
        <c:delete val="0"/>
        <c:axPos val="b"/>
        <c:numFmt formatCode="0.00" sourceLinked="1"/>
        <c:majorTickMark val="out"/>
        <c:minorTickMark val="none"/>
        <c:tickLblPos val="nextTo"/>
        <c:txPr>
          <a:bodyPr/>
          <a:lstStyle/>
          <a:p>
            <a:pPr>
              <a:defRPr b="0" i="0">
                <a:latin typeface="Helvetica Neue Light"/>
                <a:cs typeface="Helvetica Neue Light"/>
              </a:defRPr>
            </a:pPr>
            <a:endParaRPr lang="en-US"/>
          </a:p>
        </c:txPr>
        <c:crossAx val="-2134226216"/>
        <c:crosses val="autoZero"/>
        <c:auto val="1"/>
        <c:lblAlgn val="ctr"/>
        <c:lblOffset val="100"/>
        <c:noMultiLvlLbl val="0"/>
      </c:catAx>
      <c:valAx>
        <c:axId val="-2134226216"/>
        <c:scaling>
          <c:orientation val="minMax"/>
          <c:min val="26.0"/>
        </c:scaling>
        <c:delete val="0"/>
        <c:axPos val="l"/>
        <c:majorGridlines/>
        <c:numFmt formatCode="General" sourceLinked="1"/>
        <c:majorTickMark val="out"/>
        <c:minorTickMark val="none"/>
        <c:tickLblPos val="nextTo"/>
        <c:txPr>
          <a:bodyPr/>
          <a:lstStyle/>
          <a:p>
            <a:pPr>
              <a:defRPr b="0" i="0">
                <a:latin typeface="Helvetica Neue Light"/>
                <a:cs typeface="Helvetica Neue Light"/>
              </a:defRPr>
            </a:pPr>
            <a:endParaRPr lang="en-US"/>
          </a:p>
        </c:txPr>
        <c:crossAx val="-2134229544"/>
        <c:crosses val="autoZero"/>
        <c:crossBetween val="between"/>
      </c:valAx>
    </c:plotArea>
    <c:legend>
      <c:legendPos val="r"/>
      <c:layout/>
      <c:overlay val="0"/>
      <c:txPr>
        <a:bodyPr/>
        <a:lstStyle/>
        <a:p>
          <a:pPr>
            <a:defRPr b="0" i="0">
              <a:latin typeface="Helvetica Neue Light"/>
              <a:cs typeface="Helvetica Neue Light"/>
            </a:defRPr>
          </a:pPr>
          <a:endParaRPr lang="en-US"/>
        </a:p>
      </c:txPr>
    </c:legend>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ZAKHC - Affected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Income!$B$72:$I$72</c:f>
              <c:numCache>
                <c:formatCode>#,##0</c:formatCode>
                <c:ptCount val="8"/>
                <c:pt idx="0">
                  <c:v>1471.286595974585</c:v>
                </c:pt>
                <c:pt idx="1">
                  <c:v>4042.401206537601</c:v>
                </c:pt>
                <c:pt idx="2">
                  <c:v>3726.381270269676</c:v>
                </c:pt>
                <c:pt idx="3">
                  <c:v>2609.84302576972</c:v>
                </c:pt>
                <c:pt idx="4">
                  <c:v>414.0773225620311</c:v>
                </c:pt>
                <c:pt idx="5">
                  <c:v>1305.918536947162</c:v>
                </c:pt>
                <c:pt idx="6">
                  <c:v>5379.225145642626</c:v>
                </c:pt>
                <c:pt idx="7">
                  <c:v>896.0397790998251</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Income!$B$73:$I$73</c:f>
              <c:numCache>
                <c:formatCode>#,##0</c:formatCode>
                <c:ptCount val="8"/>
                <c:pt idx="0">
                  <c:v>0.0</c:v>
                </c:pt>
                <c:pt idx="1">
                  <c:v>2481.406850293854</c:v>
                </c:pt>
                <c:pt idx="2">
                  <c:v>37840.3867359786</c:v>
                </c:pt>
                <c:pt idx="3">
                  <c:v>14996.06838683611</c:v>
                </c:pt>
                <c:pt idx="4">
                  <c:v>0.0</c:v>
                </c:pt>
                <c:pt idx="5">
                  <c:v>444.2485180890382</c:v>
                </c:pt>
                <c:pt idx="6">
                  <c:v>5795.89524126289</c:v>
                </c:pt>
                <c:pt idx="7">
                  <c:v>3250.952751554597</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Income!$B$74:$I$74</c:f>
              <c:numCache>
                <c:formatCode>#,##0</c:formatCode>
                <c:ptCount val="8"/>
                <c:pt idx="0">
                  <c:v>178.1605394978578</c:v>
                </c:pt>
                <c:pt idx="1">
                  <c:v>852.700313707167</c:v>
                </c:pt>
                <c:pt idx="2">
                  <c:v>2475.971892334978</c:v>
                </c:pt>
                <c:pt idx="3">
                  <c:v>3037.783292862944</c:v>
                </c:pt>
                <c:pt idx="4">
                  <c:v>39.33105267496497</c:v>
                </c:pt>
                <c:pt idx="5">
                  <c:v>188.2437101330117</c:v>
                </c:pt>
                <c:pt idx="6">
                  <c:v>546.6001685537702</c:v>
                </c:pt>
                <c:pt idx="7">
                  <c:v>670.6267001855228</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Income!$B$76:$I$76</c:f>
              <c:numCache>
                <c:formatCode>#,##0</c:formatCode>
                <c:ptCount val="8"/>
                <c:pt idx="0">
                  <c:v>1921.915804874758</c:v>
                </c:pt>
                <c:pt idx="1">
                  <c:v>14574.52818696692</c:v>
                </c:pt>
                <c:pt idx="2">
                  <c:v>42538.40314789465</c:v>
                </c:pt>
                <c:pt idx="3">
                  <c:v>48955.46647417092</c:v>
                </c:pt>
                <c:pt idx="4">
                  <c:v>758.5714285714286</c:v>
                </c:pt>
                <c:pt idx="5">
                  <c:v>5075.860807619005</c:v>
                </c:pt>
                <c:pt idx="6">
                  <c:v>19982.21500621756</c:v>
                </c:pt>
                <c:pt idx="7">
                  <c:v>19378.50914379836</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Income!$B$78:$I$78</c:f>
              <c:numCache>
                <c:formatCode>#,##0</c:formatCode>
                <c:ptCount val="8"/>
                <c:pt idx="0">
                  <c:v>11104.40242816527</c:v>
                </c:pt>
                <c:pt idx="1">
                  <c:v>7414.324082805734</c:v>
                </c:pt>
                <c:pt idx="2">
                  <c:v>32800.69640319587</c:v>
                </c:pt>
                <c:pt idx="3">
                  <c:v>0.0</c:v>
                </c:pt>
                <c:pt idx="4">
                  <c:v>4122.857142857143</c:v>
                </c:pt>
                <c:pt idx="5">
                  <c:v>2752.800000000001</c:v>
                </c:pt>
                <c:pt idx="6">
                  <c:v>10357.02857142857</c:v>
                </c:pt>
                <c:pt idx="7">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Income!$B$79:$I$79</c:f>
              <c:numCache>
                <c:formatCode>#,##0</c:formatCode>
                <c:ptCount val="8"/>
                <c:pt idx="0">
                  <c:v>0.0</c:v>
                </c:pt>
                <c:pt idx="1">
                  <c:v>0.0</c:v>
                </c:pt>
                <c:pt idx="2">
                  <c:v>0.0</c:v>
                </c:pt>
                <c:pt idx="3">
                  <c:v>113008.6493266358</c:v>
                </c:pt>
                <c:pt idx="4">
                  <c:v>0.0</c:v>
                </c:pt>
                <c:pt idx="5">
                  <c:v>0.0</c:v>
                </c:pt>
                <c:pt idx="6">
                  <c:v>0.0</c:v>
                </c:pt>
                <c:pt idx="7">
                  <c:v>35683.2</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Income!$B$80:$I$80</c:f>
              <c:numCache>
                <c:formatCode>#,##0</c:formatCode>
                <c:ptCount val="8"/>
                <c:pt idx="0">
                  <c:v>0.0</c:v>
                </c:pt>
                <c:pt idx="1">
                  <c:v>22296.7858909537</c:v>
                </c:pt>
                <c:pt idx="2">
                  <c:v>0.0</c:v>
                </c:pt>
                <c:pt idx="3">
                  <c:v>0.0</c:v>
                </c:pt>
                <c:pt idx="4">
                  <c:v>0.0</c:v>
                </c:pt>
                <c:pt idx="5">
                  <c:v>17600.88</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0.0</c:v>
                </c:pt>
                <c:pt idx="2">
                  <c:v>13017.77638501836</c:v>
                </c:pt>
                <c:pt idx="3">
                  <c:v>93725.42741772571</c:v>
                </c:pt>
                <c:pt idx="4">
                  <c:v>0.0</c:v>
                </c:pt>
                <c:pt idx="5">
                  <c:v>0.0</c:v>
                </c:pt>
                <c:pt idx="6">
                  <c:v>10276.1142857143</c:v>
                </c:pt>
                <c:pt idx="7">
                  <c:v>59188.8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Income!$B$83:$I$83</c:f>
              <c:numCache>
                <c:formatCode>#,##0</c:formatCode>
                <c:ptCount val="8"/>
                <c:pt idx="0">
                  <c:v>2094.712017250783</c:v>
                </c:pt>
                <c:pt idx="1">
                  <c:v>2094.712017250784</c:v>
                </c:pt>
                <c:pt idx="2">
                  <c:v>2094.712017250783</c:v>
                </c:pt>
                <c:pt idx="3">
                  <c:v>0.0</c:v>
                </c:pt>
                <c:pt idx="4">
                  <c:v>2312.162640548226</c:v>
                </c:pt>
                <c:pt idx="5">
                  <c:v>2312.162640548226</c:v>
                </c:pt>
                <c:pt idx="6">
                  <c:v>2312.162640548226</c:v>
                </c:pt>
                <c:pt idx="7">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Income!$B$85:$I$85</c:f>
              <c:numCache>
                <c:formatCode>#,##0</c:formatCode>
                <c:ptCount val="8"/>
                <c:pt idx="0">
                  <c:v>34543.23339961559</c:v>
                </c:pt>
                <c:pt idx="1">
                  <c:v>32916.01135148836</c:v>
                </c:pt>
                <c:pt idx="2">
                  <c:v>0.0</c:v>
                </c:pt>
                <c:pt idx="3">
                  <c:v>11390.55433689107</c:v>
                </c:pt>
                <c:pt idx="4">
                  <c:v>27268.1142857143</c:v>
                </c:pt>
                <c:pt idx="5">
                  <c:v>25983.6</c:v>
                </c:pt>
                <c:pt idx="6">
                  <c:v>0.0</c:v>
                </c:pt>
                <c:pt idx="7">
                  <c:v>8991.6</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Income!$B$86:$I$86</c:f>
              <c:numCache>
                <c:formatCode>#,##0</c:formatCode>
                <c:ptCount val="8"/>
                <c:pt idx="0">
                  <c:v>0.0</c:v>
                </c:pt>
                <c:pt idx="1">
                  <c:v>0.0</c:v>
                </c:pt>
                <c:pt idx="2">
                  <c:v>20500.43525199742</c:v>
                </c:pt>
                <c:pt idx="3">
                  <c:v>38925.20143473007</c:v>
                </c:pt>
                <c:pt idx="4">
                  <c:v>0.0</c:v>
                </c:pt>
                <c:pt idx="5">
                  <c:v>0.0</c:v>
                </c:pt>
                <c:pt idx="6">
                  <c:v>15222.85714285714</c:v>
                </c:pt>
                <c:pt idx="7">
                  <c:v>27030.0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2754872"/>
        <c:axId val="-2132751496"/>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Income!$B$89:$E$89</c:f>
              <c:numCache>
                <c:formatCode>#,##0</c:formatCode>
                <c:ptCount val="4"/>
                <c:pt idx="0">
                  <c:v>35969.40697206206</c:v>
                </c:pt>
                <c:pt idx="1">
                  <c:v>35969.40697206205</c:v>
                </c:pt>
                <c:pt idx="2">
                  <c:v>35969.40697206205</c:v>
                </c:pt>
                <c:pt idx="3">
                  <c:v>35969.40697206206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Income!$B$93:$I$93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Income!$B$90:$E$90</c:f>
              <c:numCache>
                <c:formatCode>#,##0</c:formatCode>
                <c:ptCount val="4"/>
                <c:pt idx="0">
                  <c:v>54352.23363872872</c:v>
                </c:pt>
                <c:pt idx="1">
                  <c:v>54352.23363872873</c:v>
                </c:pt>
                <c:pt idx="2">
                  <c:v>54352.23363872872</c:v>
                </c:pt>
                <c:pt idx="3">
                  <c:v>54352.23363872873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Income!$B$94:$I$94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Income!$B$91:$E$91</c:f>
              <c:numCache>
                <c:formatCode>#,##0</c:formatCode>
                <c:ptCount val="4"/>
                <c:pt idx="0">
                  <c:v>87090.15363872873</c:v>
                </c:pt>
                <c:pt idx="1">
                  <c:v>87090.15363872871</c:v>
                </c:pt>
                <c:pt idx="2">
                  <c:v>87090.15363872873</c:v>
                </c:pt>
                <c:pt idx="3">
                  <c:v>87090.15363872871</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Income!$B$95:$I$95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32754872"/>
        <c:axId val="-2132751496"/>
      </c:lineChart>
      <c:catAx>
        <c:axId val="-2132754872"/>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2751496"/>
        <c:crosses val="autoZero"/>
        <c:auto val="1"/>
        <c:lblAlgn val="ctr"/>
        <c:lblOffset val="100"/>
        <c:tickLblSkip val="1"/>
        <c:tickMarkSkip val="1"/>
        <c:noMultiLvlLbl val="0"/>
      </c:catAx>
      <c:valAx>
        <c:axId val="-213275149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2754872"/>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ZAKHC - Affected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Income!$B$72:$I$72</c:f>
              <c:numCache>
                <c:formatCode>#,##0</c:formatCode>
                <c:ptCount val="8"/>
                <c:pt idx="0">
                  <c:v>1471.286595974585</c:v>
                </c:pt>
                <c:pt idx="1">
                  <c:v>4042.401206537601</c:v>
                </c:pt>
                <c:pt idx="2">
                  <c:v>3726.381270269676</c:v>
                </c:pt>
                <c:pt idx="3">
                  <c:v>2609.84302576972</c:v>
                </c:pt>
                <c:pt idx="4">
                  <c:v>414.0773225620311</c:v>
                </c:pt>
                <c:pt idx="5">
                  <c:v>1351.960179676463</c:v>
                </c:pt>
                <c:pt idx="6">
                  <c:v>6814.063825363341</c:v>
                </c:pt>
                <c:pt idx="7">
                  <c:v>926.4055515339641</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Income!$B$73:$I$73</c:f>
              <c:numCache>
                <c:formatCode>#,##0</c:formatCode>
                <c:ptCount val="8"/>
                <c:pt idx="0">
                  <c:v>0.0</c:v>
                </c:pt>
                <c:pt idx="1">
                  <c:v>2481.406850293854</c:v>
                </c:pt>
                <c:pt idx="2">
                  <c:v>37840.3867359786</c:v>
                </c:pt>
                <c:pt idx="3">
                  <c:v>14996.06838683611</c:v>
                </c:pt>
                <c:pt idx="4">
                  <c:v>0.0</c:v>
                </c:pt>
                <c:pt idx="5">
                  <c:v>419.9999999999995</c:v>
                </c:pt>
                <c:pt idx="6">
                  <c:v>5252.442579698882</c:v>
                </c:pt>
                <c:pt idx="7">
                  <c:v>3241.768428563787</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Income!$B$74:$I$74</c:f>
              <c:numCache>
                <c:formatCode>#,##0</c:formatCode>
                <c:ptCount val="8"/>
                <c:pt idx="0">
                  <c:v>178.1605394978578</c:v>
                </c:pt>
                <c:pt idx="1">
                  <c:v>852.700313707167</c:v>
                </c:pt>
                <c:pt idx="2">
                  <c:v>2475.971892334978</c:v>
                </c:pt>
                <c:pt idx="3">
                  <c:v>3037.783292862944</c:v>
                </c:pt>
                <c:pt idx="4">
                  <c:v>39.33105267496497</c:v>
                </c:pt>
                <c:pt idx="5">
                  <c:v>188.2437101330117</c:v>
                </c:pt>
                <c:pt idx="6">
                  <c:v>546.6001685537702</c:v>
                </c:pt>
                <c:pt idx="7">
                  <c:v>670.6267001855228</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Income!$B$76:$I$76</c:f>
              <c:numCache>
                <c:formatCode>#,##0</c:formatCode>
                <c:ptCount val="8"/>
                <c:pt idx="0">
                  <c:v>1921.915804874758</c:v>
                </c:pt>
                <c:pt idx="1">
                  <c:v>14574.52818696692</c:v>
                </c:pt>
                <c:pt idx="2">
                  <c:v>42538.40314789465</c:v>
                </c:pt>
                <c:pt idx="3">
                  <c:v>48955.46647417092</c:v>
                </c:pt>
                <c:pt idx="4">
                  <c:v>758.5714285714286</c:v>
                </c:pt>
                <c:pt idx="5">
                  <c:v>4277.5</c:v>
                </c:pt>
                <c:pt idx="6">
                  <c:v>20733.12149409287</c:v>
                </c:pt>
                <c:pt idx="7">
                  <c:v>19386.80504597076</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Income!$B$78:$I$78</c:f>
              <c:numCache>
                <c:formatCode>#,##0</c:formatCode>
                <c:ptCount val="8"/>
                <c:pt idx="0">
                  <c:v>11104.40242816527</c:v>
                </c:pt>
                <c:pt idx="1">
                  <c:v>7414.324082805734</c:v>
                </c:pt>
                <c:pt idx="2">
                  <c:v>32800.69640319587</c:v>
                </c:pt>
                <c:pt idx="3">
                  <c:v>0.0</c:v>
                </c:pt>
                <c:pt idx="4">
                  <c:v>4122.857142857143</c:v>
                </c:pt>
                <c:pt idx="5">
                  <c:v>2752.800000000001</c:v>
                </c:pt>
                <c:pt idx="6">
                  <c:v>10357.02857142857</c:v>
                </c:pt>
                <c:pt idx="7">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Income!$B$79:$I$79</c:f>
              <c:numCache>
                <c:formatCode>#,##0</c:formatCode>
                <c:ptCount val="8"/>
                <c:pt idx="0">
                  <c:v>0.0</c:v>
                </c:pt>
                <c:pt idx="1">
                  <c:v>0.0</c:v>
                </c:pt>
                <c:pt idx="2">
                  <c:v>0.0</c:v>
                </c:pt>
                <c:pt idx="3">
                  <c:v>113008.6493266358</c:v>
                </c:pt>
                <c:pt idx="4">
                  <c:v>0.0</c:v>
                </c:pt>
                <c:pt idx="5">
                  <c:v>0.0</c:v>
                </c:pt>
                <c:pt idx="6">
                  <c:v>0.0</c:v>
                </c:pt>
                <c:pt idx="7">
                  <c:v>35683.2</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Income!$B$80:$I$80</c:f>
              <c:numCache>
                <c:formatCode>#,##0</c:formatCode>
                <c:ptCount val="8"/>
                <c:pt idx="0">
                  <c:v>0.0</c:v>
                </c:pt>
                <c:pt idx="1">
                  <c:v>22296.7858909537</c:v>
                </c:pt>
                <c:pt idx="2">
                  <c:v>0.0</c:v>
                </c:pt>
                <c:pt idx="3">
                  <c:v>0.0</c:v>
                </c:pt>
                <c:pt idx="4">
                  <c:v>0.0</c:v>
                </c:pt>
                <c:pt idx="5">
                  <c:v>17600.88</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0.0</c:v>
                </c:pt>
                <c:pt idx="2">
                  <c:v>13017.77638501836</c:v>
                </c:pt>
                <c:pt idx="3">
                  <c:v>93725.42741772571</c:v>
                </c:pt>
                <c:pt idx="4">
                  <c:v>0.0</c:v>
                </c:pt>
                <c:pt idx="5">
                  <c:v>0.0</c:v>
                </c:pt>
                <c:pt idx="6">
                  <c:v>0.0</c:v>
                </c:pt>
                <c:pt idx="7">
                  <c:v>59188.8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Income!$B$83:$I$83</c:f>
              <c:numCache>
                <c:formatCode>#,##0</c:formatCode>
                <c:ptCount val="8"/>
                <c:pt idx="0">
                  <c:v>2094.712017250783</c:v>
                </c:pt>
                <c:pt idx="1">
                  <c:v>2094.712017250784</c:v>
                </c:pt>
                <c:pt idx="2">
                  <c:v>2094.712017250783</c:v>
                </c:pt>
                <c:pt idx="3">
                  <c:v>0.0</c:v>
                </c:pt>
                <c:pt idx="4">
                  <c:v>2312.162640548226</c:v>
                </c:pt>
                <c:pt idx="5">
                  <c:v>2312.162640548226</c:v>
                </c:pt>
                <c:pt idx="6">
                  <c:v>2312.162640548226</c:v>
                </c:pt>
                <c:pt idx="7">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Income!$B$85:$I$85</c:f>
              <c:numCache>
                <c:formatCode>#,##0</c:formatCode>
                <c:ptCount val="8"/>
                <c:pt idx="0">
                  <c:v>34543.23339961559</c:v>
                </c:pt>
                <c:pt idx="1">
                  <c:v>32916.01135148836</c:v>
                </c:pt>
                <c:pt idx="2">
                  <c:v>0.0</c:v>
                </c:pt>
                <c:pt idx="3">
                  <c:v>11390.55433689107</c:v>
                </c:pt>
                <c:pt idx="4">
                  <c:v>0.0</c:v>
                </c:pt>
                <c:pt idx="5">
                  <c:v>0.0</c:v>
                </c:pt>
                <c:pt idx="6">
                  <c:v>0.0</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Income!$B$86:$I$86</c:f>
              <c:numCache>
                <c:formatCode>#,##0</c:formatCode>
                <c:ptCount val="8"/>
                <c:pt idx="0">
                  <c:v>0.0</c:v>
                </c:pt>
                <c:pt idx="1">
                  <c:v>0.0</c:v>
                </c:pt>
                <c:pt idx="2">
                  <c:v>20500.43525199742</c:v>
                </c:pt>
                <c:pt idx="3">
                  <c:v>38925.20143473007</c:v>
                </c:pt>
                <c:pt idx="4">
                  <c:v>0.0</c:v>
                </c:pt>
                <c:pt idx="5">
                  <c:v>0.0</c:v>
                </c:pt>
                <c:pt idx="6">
                  <c:v>15222.85714285714</c:v>
                </c:pt>
                <c:pt idx="7">
                  <c:v>27030.0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3514712"/>
        <c:axId val="-2133511336"/>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Income!$B$89:$E$89</c:f>
              <c:numCache>
                <c:formatCode>#,##0</c:formatCode>
                <c:ptCount val="4"/>
                <c:pt idx="0">
                  <c:v>35969.40697206206</c:v>
                </c:pt>
                <c:pt idx="1">
                  <c:v>35969.40697206205</c:v>
                </c:pt>
                <c:pt idx="2">
                  <c:v>35969.40697206205</c:v>
                </c:pt>
                <c:pt idx="3">
                  <c:v>35969.40697206206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Income!$B$93:$I$93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Income!$B$90:$E$90</c:f>
              <c:numCache>
                <c:formatCode>#,##0</c:formatCode>
                <c:ptCount val="4"/>
                <c:pt idx="0">
                  <c:v>54352.23363872872</c:v>
                </c:pt>
                <c:pt idx="1">
                  <c:v>54352.23363872873</c:v>
                </c:pt>
                <c:pt idx="2">
                  <c:v>54352.23363872872</c:v>
                </c:pt>
                <c:pt idx="3">
                  <c:v>54352.23363872873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Income!$B$94:$I$94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Income!$B$91:$E$91</c:f>
              <c:numCache>
                <c:formatCode>#,##0</c:formatCode>
                <c:ptCount val="4"/>
                <c:pt idx="0">
                  <c:v>87090.15363872873</c:v>
                </c:pt>
                <c:pt idx="1">
                  <c:v>87090.15363872871</c:v>
                </c:pt>
                <c:pt idx="2">
                  <c:v>87090.15363872873</c:v>
                </c:pt>
                <c:pt idx="3">
                  <c:v>87090.15363872871</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Income!$B$95:$I$95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33514712"/>
        <c:axId val="-2133511336"/>
      </c:lineChart>
      <c:catAx>
        <c:axId val="-2133514712"/>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3511336"/>
        <c:crosses val="autoZero"/>
        <c:auto val="1"/>
        <c:lblAlgn val="ctr"/>
        <c:lblOffset val="100"/>
        <c:tickLblSkip val="1"/>
        <c:tickMarkSkip val="1"/>
        <c:noMultiLvlLbl val="0"/>
      </c:catAx>
      <c:valAx>
        <c:axId val="-213351133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3514712"/>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(Income!$B$72:$D$72,Income!$F$72:$H$72)</c:f>
              <c:numCache>
                <c:formatCode>#,##0</c:formatCode>
                <c:ptCount val="6"/>
                <c:pt idx="0">
                  <c:v>0.0</c:v>
                </c:pt>
                <c:pt idx="1">
                  <c:v>0.0</c:v>
                </c:pt>
                <c:pt idx="2">
                  <c:v>0.0</c:v>
                </c:pt>
                <c:pt idx="3">
                  <c:v>0.0</c:v>
                </c:pt>
                <c:pt idx="4">
                  <c:v>0.0</c:v>
                </c:pt>
                <c:pt idx="5">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(Income!$B$73:$D$73,Income!$F$73:$H$73)</c:f>
              <c:numCache>
                <c:formatCode>#,##0</c:formatCode>
                <c:ptCount val="6"/>
                <c:pt idx="0">
                  <c:v>0.0</c:v>
                </c:pt>
                <c:pt idx="1">
                  <c:v>0.0</c:v>
                </c:pt>
                <c:pt idx="2">
                  <c:v>0.0</c:v>
                </c:pt>
                <c:pt idx="3">
                  <c:v>0.0</c:v>
                </c:pt>
                <c:pt idx="4">
                  <c:v>0.0</c:v>
                </c:pt>
                <c:pt idx="5">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(Income!$B$74:$D$74,Income!$F$74:$H$74)</c:f>
              <c:numCache>
                <c:formatCode>#,##0</c:formatCode>
                <c:ptCount val="6"/>
                <c:pt idx="0">
                  <c:v>0.0</c:v>
                </c:pt>
                <c:pt idx="1">
                  <c:v>0.0</c:v>
                </c:pt>
                <c:pt idx="2">
                  <c:v>0.0</c:v>
                </c:pt>
                <c:pt idx="3">
                  <c:v>0.0</c:v>
                </c:pt>
                <c:pt idx="4">
                  <c:v>0.0</c:v>
                </c:pt>
                <c:pt idx="5">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(Income!$B$76:$D$76,Income!$F$76:$H$76)</c:f>
              <c:numCache>
                <c:formatCode>#,##0</c:formatCode>
                <c:ptCount val="6"/>
                <c:pt idx="0">
                  <c:v>0.0</c:v>
                </c:pt>
                <c:pt idx="1">
                  <c:v>0.0</c:v>
                </c:pt>
                <c:pt idx="2">
                  <c:v>0.0</c:v>
                </c:pt>
                <c:pt idx="3">
                  <c:v>0.0</c:v>
                </c:pt>
                <c:pt idx="4">
                  <c:v>0.0</c:v>
                </c:pt>
                <c:pt idx="5">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(Income!$B$77:$D$77,Income!$F$77:$H$77)</c:f>
              <c:numCache>
                <c:formatCode>#,##0</c:formatCode>
                <c:ptCount val="6"/>
                <c:pt idx="0">
                  <c:v>0.0</c:v>
                </c:pt>
                <c:pt idx="1">
                  <c:v>0.0</c:v>
                </c:pt>
                <c:pt idx="2">
                  <c:v>0.0</c:v>
                </c:pt>
                <c:pt idx="3">
                  <c:v>0.0</c:v>
                </c:pt>
                <c:pt idx="4">
                  <c:v>0.0</c:v>
                </c:pt>
                <c:pt idx="5">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(Income!$B$78:$D$78,Income!$F$78:$H$78)</c:f>
              <c:numCache>
                <c:formatCode>#,##0</c:formatCode>
                <c:ptCount val="6"/>
                <c:pt idx="0">
                  <c:v>16142.54712462103</c:v>
                </c:pt>
                <c:pt idx="1">
                  <c:v>22019.46691505221</c:v>
                </c:pt>
                <c:pt idx="2">
                  <c:v>0.0</c:v>
                </c:pt>
                <c:pt idx="3">
                  <c:v>5899.65</c:v>
                </c:pt>
                <c:pt idx="4">
                  <c:v>8047.5</c:v>
                </c:pt>
                <c:pt idx="5">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(Income!$B$79:$D$79,Income!$F$79:$H$79)</c:f>
              <c:numCache>
                <c:formatCode>#,##0</c:formatCode>
                <c:ptCount val="6"/>
                <c:pt idx="0">
                  <c:v>6378.052485739261</c:v>
                </c:pt>
                <c:pt idx="1">
                  <c:v>9111.50355105609</c:v>
                </c:pt>
                <c:pt idx="2">
                  <c:v>45557.51775528044</c:v>
                </c:pt>
                <c:pt idx="3">
                  <c:v>2973.599999999999</c:v>
                </c:pt>
                <c:pt idx="4">
                  <c:v>4248.0</c:v>
                </c:pt>
                <c:pt idx="5">
                  <c:v>2124.0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(Income!$B$80:$D$80,Income!$F$80:$H$80)</c:f>
              <c:numCache>
                <c:formatCode>#,##0</c:formatCode>
                <c:ptCount val="6"/>
                <c:pt idx="0">
                  <c:v>1952.898927776355</c:v>
                </c:pt>
                <c:pt idx="1">
                  <c:v>1952.898927776355</c:v>
                </c:pt>
                <c:pt idx="2">
                  <c:v>0.0</c:v>
                </c:pt>
                <c:pt idx="3">
                  <c:v>1286.0</c:v>
                </c:pt>
                <c:pt idx="4">
                  <c:v>1286.0</c:v>
                </c:pt>
                <c:pt idx="5">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(Income!$B$81:$D$81,Income!$F$81:$H$81)</c:f>
              <c:numCache>
                <c:formatCode>#,##0</c:formatCode>
                <c:ptCount val="6"/>
                <c:pt idx="0">
                  <c:v>6833.627663292065</c:v>
                </c:pt>
                <c:pt idx="1">
                  <c:v>0.0</c:v>
                </c:pt>
                <c:pt idx="2">
                  <c:v>0.0</c:v>
                </c:pt>
                <c:pt idx="3">
                  <c:v>5097.6</c:v>
                </c:pt>
                <c:pt idx="4">
                  <c:v>0.0</c:v>
                </c:pt>
                <c:pt idx="5">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(Income!$B$82:$D$82,Income!$F$82:$H$82)</c:f>
              <c:numCache>
                <c:formatCode>#,##0</c:formatCode>
                <c:ptCount val="6"/>
                <c:pt idx="0">
                  <c:v>0.0</c:v>
                </c:pt>
                <c:pt idx="1">
                  <c:v>7289.20284084487</c:v>
                </c:pt>
                <c:pt idx="2">
                  <c:v>41912.916334858</c:v>
                </c:pt>
                <c:pt idx="3">
                  <c:v>0.0</c:v>
                </c:pt>
                <c:pt idx="4">
                  <c:v>5664.000000000001</c:v>
                </c:pt>
                <c:pt idx="5">
                  <c:v>32568.0</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(Income!$B$83:$D$83,Income!$F$83:$H$83)</c:f>
              <c:numCache>
                <c:formatCode>#,##0</c:formatCode>
                <c:ptCount val="6"/>
                <c:pt idx="0">
                  <c:v>1476.501772124564</c:v>
                </c:pt>
                <c:pt idx="1">
                  <c:v>1476.501772124564</c:v>
                </c:pt>
                <c:pt idx="2">
                  <c:v>0.0</c:v>
                </c:pt>
                <c:pt idx="3">
                  <c:v>1604.276117780685</c:v>
                </c:pt>
                <c:pt idx="4">
                  <c:v>1604.276117780685</c:v>
                </c:pt>
                <c:pt idx="5">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(Income!$B$84:$D$84,Income!$F$84:$H$84)</c:f>
              <c:numCache>
                <c:formatCode>#,##0</c:formatCode>
                <c:ptCount val="6"/>
                <c:pt idx="0">
                  <c:v>0.0</c:v>
                </c:pt>
                <c:pt idx="1">
                  <c:v>0.0</c:v>
                </c:pt>
                <c:pt idx="2">
                  <c:v>0.0</c:v>
                </c:pt>
                <c:pt idx="3">
                  <c:v>0.0</c:v>
                </c:pt>
                <c:pt idx="4">
                  <c:v>0.0</c:v>
                </c:pt>
                <c:pt idx="5">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(Income!$B$85:$D$85,Income!$F$85:$H$85)</c:f>
              <c:numCache>
                <c:formatCode>#,##0</c:formatCode>
                <c:ptCount val="6"/>
                <c:pt idx="0">
                  <c:v>8200.353195950467</c:v>
                </c:pt>
                <c:pt idx="1">
                  <c:v>8200.353195950467</c:v>
                </c:pt>
                <c:pt idx="2">
                  <c:v>0.0</c:v>
                </c:pt>
                <c:pt idx="3">
                  <c:v>6372.0</c:v>
                </c:pt>
                <c:pt idx="4">
                  <c:v>6372.0</c:v>
                </c:pt>
                <c:pt idx="5">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(Income!$B$86:$D$86,Income!$F$86:$H$86)</c:f>
              <c:numCache>
                <c:formatCode>#,##0</c:formatCode>
                <c:ptCount val="6"/>
                <c:pt idx="0">
                  <c:v>0.0</c:v>
                </c:pt>
                <c:pt idx="1">
                  <c:v>0.0</c:v>
                </c:pt>
                <c:pt idx="2">
                  <c:v>0.0</c:v>
                </c:pt>
                <c:pt idx="3">
                  <c:v>0.0</c:v>
                </c:pt>
                <c:pt idx="4">
                  <c:v>0.0</c:v>
                </c:pt>
                <c:pt idx="5">
                  <c:v>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(Income!$B$87:$D$87,Income!$F$87:$H$87)</c:f>
              <c:numCache>
                <c:formatCode>#,##0</c:formatCode>
                <c:ptCount val="6"/>
                <c:pt idx="0">
                  <c:v>0.0</c:v>
                </c:pt>
                <c:pt idx="1">
                  <c:v>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132465688"/>
        <c:axId val="-2132462312"/>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(Income!$B$89:$D$89,Income!$F$89:$H$89)</c:f>
              <c:numCache>
                <c:formatCode>#,##0</c:formatCode>
                <c:ptCount val="6"/>
                <c:pt idx="0">
                  <c:v>27031.5769335823</c:v>
                </c:pt>
                <c:pt idx="1">
                  <c:v>27031.5769335823</c:v>
                </c:pt>
                <c:pt idx="2">
                  <c:v>27031.5769335823</c:v>
                </c:pt>
                <c:pt idx="3">
                  <c:v>27031.5769335823</c:v>
                </c:pt>
                <c:pt idx="4">
                  <c:v>27031.5769335823</c:v>
                </c:pt>
                <c:pt idx="5">
                  <c:v>27031.5769335823</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(Income!$B$93:$D$93,Income!$F$93:$H$93)</c:f>
              <c:numCache>
                <c:formatCode>General</c:formatCode>
                <c:ptCount val="6"/>
                <c:pt idx="3" formatCode="#,##0">
                  <c:v>27031.5769335823</c:v>
                </c:pt>
                <c:pt idx="4" formatCode="#,##0">
                  <c:v>27031.5769335823</c:v>
                </c:pt>
                <c:pt idx="5" formatCode="#,##0">
                  <c:v>27031.5769335823</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(Income!$B$90:$D$90,Income!$F$90:$H$90)</c:f>
              <c:numCache>
                <c:formatCode>#,##0</c:formatCode>
                <c:ptCount val="6"/>
                <c:pt idx="0">
                  <c:v>36222.99026691559</c:v>
                </c:pt>
                <c:pt idx="1">
                  <c:v>36222.9902669156</c:v>
                </c:pt>
                <c:pt idx="2">
                  <c:v>36222.9902669156</c:v>
                </c:pt>
                <c:pt idx="3">
                  <c:v>36222.99026691559</c:v>
                </c:pt>
                <c:pt idx="4">
                  <c:v>36222.9902669156</c:v>
                </c:pt>
                <c:pt idx="5">
                  <c:v>36222.9902669156</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(Income!$B$94:$D$94,Income!$F$94:$H$94)</c:f>
              <c:numCache>
                <c:formatCode>General</c:formatCode>
                <c:ptCount val="6"/>
                <c:pt idx="3" formatCode="#,##0">
                  <c:v>36222.99026691559</c:v>
                </c:pt>
                <c:pt idx="4" formatCode="#,##0">
                  <c:v>36222.9902669156</c:v>
                </c:pt>
                <c:pt idx="5" formatCode="#,##0">
                  <c:v>36222.9902669156</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Income!$B$91:$D$91</c:f>
              <c:numCache>
                <c:formatCode>#,##0</c:formatCode>
                <c:ptCount val="3"/>
                <c:pt idx="0">
                  <c:v>52591.95026691564</c:v>
                </c:pt>
                <c:pt idx="1">
                  <c:v>52591.95026691564</c:v>
                </c:pt>
                <c:pt idx="2">
                  <c:v>52591.95026691564</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(Income!$B$95:$D$95,Income!$F$95:$H$95)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132465688"/>
        <c:axId val="-2132462312"/>
      </c:lineChart>
      <c:catAx>
        <c:axId val="-2132465688"/>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2462312"/>
        <c:crosses val="autoZero"/>
        <c:auto val="1"/>
        <c:lblAlgn val="ctr"/>
        <c:lblOffset val="100"/>
        <c:tickLblSkip val="1"/>
        <c:tickMarkSkip val="1"/>
        <c:noMultiLvlLbl val="0"/>
      </c:catAx>
      <c:valAx>
        <c:axId val="-2132462312"/>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2465688"/>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(Income!$B$72:$D$72,Income!$F$72:$H$72)</c:f>
              <c:numCache>
                <c:formatCode>#,##0</c:formatCode>
                <c:ptCount val="6"/>
                <c:pt idx="0">
                  <c:v>0.0</c:v>
                </c:pt>
                <c:pt idx="1">
                  <c:v>0.0</c:v>
                </c:pt>
                <c:pt idx="2">
                  <c:v>0.0</c:v>
                </c:pt>
                <c:pt idx="3">
                  <c:v>0.0</c:v>
                </c:pt>
                <c:pt idx="4">
                  <c:v>0.0</c:v>
                </c:pt>
                <c:pt idx="5">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(Income!$B$73:$D$73,Income!$F$73:$H$73)</c:f>
              <c:numCache>
                <c:formatCode>#,##0</c:formatCode>
                <c:ptCount val="6"/>
                <c:pt idx="0">
                  <c:v>0.0</c:v>
                </c:pt>
                <c:pt idx="1">
                  <c:v>0.0</c:v>
                </c:pt>
                <c:pt idx="2">
                  <c:v>0.0</c:v>
                </c:pt>
                <c:pt idx="3">
                  <c:v>0.0</c:v>
                </c:pt>
                <c:pt idx="4">
                  <c:v>0.0</c:v>
                </c:pt>
                <c:pt idx="5">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(Income!$B$74:$D$74,Income!$F$74:$H$74)</c:f>
              <c:numCache>
                <c:formatCode>#,##0</c:formatCode>
                <c:ptCount val="6"/>
                <c:pt idx="0">
                  <c:v>0.0</c:v>
                </c:pt>
                <c:pt idx="1">
                  <c:v>0.0</c:v>
                </c:pt>
                <c:pt idx="2">
                  <c:v>0.0</c:v>
                </c:pt>
                <c:pt idx="3">
                  <c:v>0.0</c:v>
                </c:pt>
                <c:pt idx="4">
                  <c:v>0.0</c:v>
                </c:pt>
                <c:pt idx="5">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(Income!$B$76:$D$76,Income!$F$76:$H$76)</c:f>
              <c:numCache>
                <c:formatCode>#,##0</c:formatCode>
                <c:ptCount val="6"/>
                <c:pt idx="0">
                  <c:v>0.0</c:v>
                </c:pt>
                <c:pt idx="1">
                  <c:v>0.0</c:v>
                </c:pt>
                <c:pt idx="2">
                  <c:v>0.0</c:v>
                </c:pt>
                <c:pt idx="3">
                  <c:v>0.0</c:v>
                </c:pt>
                <c:pt idx="4">
                  <c:v>0.0</c:v>
                </c:pt>
                <c:pt idx="5">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(Income!$B$77:$D$77,Income!$F$77:$H$77)</c:f>
              <c:numCache>
                <c:formatCode>#,##0</c:formatCode>
                <c:ptCount val="6"/>
                <c:pt idx="0">
                  <c:v>0.0</c:v>
                </c:pt>
                <c:pt idx="1">
                  <c:v>0.0</c:v>
                </c:pt>
                <c:pt idx="2">
                  <c:v>0.0</c:v>
                </c:pt>
                <c:pt idx="3">
                  <c:v>0.0</c:v>
                </c:pt>
                <c:pt idx="4">
                  <c:v>0.0</c:v>
                </c:pt>
                <c:pt idx="5">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(Income!$B$78:$D$78,Income!$F$78:$H$78)</c:f>
              <c:numCache>
                <c:formatCode>#,##0</c:formatCode>
                <c:ptCount val="6"/>
                <c:pt idx="0">
                  <c:v>16142.54712462103</c:v>
                </c:pt>
                <c:pt idx="1">
                  <c:v>22019.46691505221</c:v>
                </c:pt>
                <c:pt idx="2">
                  <c:v>0.0</c:v>
                </c:pt>
                <c:pt idx="3">
                  <c:v>5899.65</c:v>
                </c:pt>
                <c:pt idx="4">
                  <c:v>8047.5</c:v>
                </c:pt>
                <c:pt idx="5">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(Income!$B$79:$D$79,Income!$F$79:$H$79)</c:f>
              <c:numCache>
                <c:formatCode>#,##0</c:formatCode>
                <c:ptCount val="6"/>
                <c:pt idx="0">
                  <c:v>6378.052485739261</c:v>
                </c:pt>
                <c:pt idx="1">
                  <c:v>9111.50355105609</c:v>
                </c:pt>
                <c:pt idx="2">
                  <c:v>45557.51775528044</c:v>
                </c:pt>
                <c:pt idx="3">
                  <c:v>2973.599999999999</c:v>
                </c:pt>
                <c:pt idx="4">
                  <c:v>4248.0</c:v>
                </c:pt>
                <c:pt idx="5">
                  <c:v>2124.0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(Income!$B$80:$D$80,Income!$F$80:$H$80)</c:f>
              <c:numCache>
                <c:formatCode>#,##0</c:formatCode>
                <c:ptCount val="6"/>
                <c:pt idx="0">
                  <c:v>1952.898927776355</c:v>
                </c:pt>
                <c:pt idx="1">
                  <c:v>1952.898927776355</c:v>
                </c:pt>
                <c:pt idx="2">
                  <c:v>0.0</c:v>
                </c:pt>
                <c:pt idx="3">
                  <c:v>1286.0</c:v>
                </c:pt>
                <c:pt idx="4">
                  <c:v>1286.0</c:v>
                </c:pt>
                <c:pt idx="5">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(Income!$B$81:$D$81,Income!$F$81:$H$81)</c:f>
              <c:numCache>
                <c:formatCode>#,##0</c:formatCode>
                <c:ptCount val="6"/>
                <c:pt idx="0">
                  <c:v>6833.627663292065</c:v>
                </c:pt>
                <c:pt idx="1">
                  <c:v>0.0</c:v>
                </c:pt>
                <c:pt idx="2">
                  <c:v>0.0</c:v>
                </c:pt>
                <c:pt idx="3">
                  <c:v>5097.6</c:v>
                </c:pt>
                <c:pt idx="4">
                  <c:v>0.0</c:v>
                </c:pt>
                <c:pt idx="5">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(Income!$B$82:$D$82,Income!$F$82:$H$82)</c:f>
              <c:numCache>
                <c:formatCode>#,##0</c:formatCode>
                <c:ptCount val="6"/>
                <c:pt idx="0">
                  <c:v>0.0</c:v>
                </c:pt>
                <c:pt idx="1">
                  <c:v>7289.20284084487</c:v>
                </c:pt>
                <c:pt idx="2">
                  <c:v>41912.916334858</c:v>
                </c:pt>
                <c:pt idx="3">
                  <c:v>0.0</c:v>
                </c:pt>
                <c:pt idx="4">
                  <c:v>5664.000000000001</c:v>
                </c:pt>
                <c:pt idx="5">
                  <c:v>32568.0</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(Income!$B$83:$D$83,Income!$F$83:$H$83)</c:f>
              <c:numCache>
                <c:formatCode>#,##0</c:formatCode>
                <c:ptCount val="6"/>
                <c:pt idx="0">
                  <c:v>1476.501772124564</c:v>
                </c:pt>
                <c:pt idx="1">
                  <c:v>1476.501772124564</c:v>
                </c:pt>
                <c:pt idx="2">
                  <c:v>0.0</c:v>
                </c:pt>
                <c:pt idx="3">
                  <c:v>1604.276117780685</c:v>
                </c:pt>
                <c:pt idx="4">
                  <c:v>1604.276117780685</c:v>
                </c:pt>
                <c:pt idx="5">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(Income!$B$84:$D$84,Income!$F$84:$H$84)</c:f>
              <c:numCache>
                <c:formatCode>#,##0</c:formatCode>
                <c:ptCount val="6"/>
                <c:pt idx="0">
                  <c:v>0.0</c:v>
                </c:pt>
                <c:pt idx="1">
                  <c:v>0.0</c:v>
                </c:pt>
                <c:pt idx="2">
                  <c:v>0.0</c:v>
                </c:pt>
                <c:pt idx="3">
                  <c:v>0.0</c:v>
                </c:pt>
                <c:pt idx="4">
                  <c:v>0.0</c:v>
                </c:pt>
                <c:pt idx="5">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(Income!$B$85:$D$85,Income!$F$85:$H$85)</c:f>
              <c:numCache>
                <c:formatCode>#,##0</c:formatCode>
                <c:ptCount val="6"/>
                <c:pt idx="0">
                  <c:v>8200.353195950467</c:v>
                </c:pt>
                <c:pt idx="1">
                  <c:v>8200.353195950467</c:v>
                </c:pt>
                <c:pt idx="2">
                  <c:v>0.0</c:v>
                </c:pt>
                <c:pt idx="3">
                  <c:v>0.0</c:v>
                </c:pt>
                <c:pt idx="4">
                  <c:v>0.0</c:v>
                </c:pt>
                <c:pt idx="5">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(Income!$B$86:$D$86,Income!$F$86:$H$86)</c:f>
              <c:numCache>
                <c:formatCode>#,##0</c:formatCode>
                <c:ptCount val="6"/>
                <c:pt idx="0">
                  <c:v>0.0</c:v>
                </c:pt>
                <c:pt idx="1">
                  <c:v>0.0</c:v>
                </c:pt>
                <c:pt idx="2">
                  <c:v>0.0</c:v>
                </c:pt>
                <c:pt idx="3">
                  <c:v>0.0</c:v>
                </c:pt>
                <c:pt idx="4">
                  <c:v>0.0</c:v>
                </c:pt>
                <c:pt idx="5">
                  <c:v>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(Income!$B$87:$D$87,Income!$F$87:$H$87)</c:f>
              <c:numCache>
                <c:formatCode>#,##0</c:formatCode>
                <c:ptCount val="6"/>
                <c:pt idx="0">
                  <c:v>0.0</c:v>
                </c:pt>
                <c:pt idx="1">
                  <c:v>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133202424"/>
        <c:axId val="-2133199048"/>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(Income!$B$89:$D$89,Income!$F$89:$H$89)</c:f>
              <c:numCache>
                <c:formatCode>#,##0</c:formatCode>
                <c:ptCount val="6"/>
                <c:pt idx="0">
                  <c:v>27031.5769335823</c:v>
                </c:pt>
                <c:pt idx="1">
                  <c:v>27031.5769335823</c:v>
                </c:pt>
                <c:pt idx="2">
                  <c:v>27031.5769335823</c:v>
                </c:pt>
                <c:pt idx="3">
                  <c:v>27031.5769335823</c:v>
                </c:pt>
                <c:pt idx="4">
                  <c:v>27031.5769335823</c:v>
                </c:pt>
                <c:pt idx="5">
                  <c:v>27031.5769335823</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(Income!$B$93:$D$93,Income!$F$93:$H$93)</c:f>
              <c:numCache>
                <c:formatCode>General</c:formatCode>
                <c:ptCount val="6"/>
                <c:pt idx="3" formatCode="#,##0">
                  <c:v>27031.5769335823</c:v>
                </c:pt>
                <c:pt idx="4" formatCode="#,##0">
                  <c:v>27031.5769335823</c:v>
                </c:pt>
                <c:pt idx="5" formatCode="#,##0">
                  <c:v>27031.5769335823</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Income!$B$90:$D$90</c:f>
              <c:numCache>
                <c:formatCode>#,##0</c:formatCode>
                <c:ptCount val="3"/>
                <c:pt idx="0">
                  <c:v>36222.99026691559</c:v>
                </c:pt>
                <c:pt idx="1">
                  <c:v>36222.9902669156</c:v>
                </c:pt>
                <c:pt idx="2">
                  <c:v>36222.9902669156</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(Income!$B$94:$D$94,Income!$F$94:$H$94)</c:f>
              <c:numCache>
                <c:formatCode>General</c:formatCode>
                <c:ptCount val="6"/>
                <c:pt idx="3" formatCode="#,##0">
                  <c:v>36222.99026691559</c:v>
                </c:pt>
                <c:pt idx="4" formatCode="#,##0">
                  <c:v>36222.9902669156</c:v>
                </c:pt>
                <c:pt idx="5" formatCode="#,##0">
                  <c:v>36222.9902669156</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Income!$B$91:$D$91</c:f>
              <c:numCache>
                <c:formatCode>#,##0</c:formatCode>
                <c:ptCount val="3"/>
                <c:pt idx="0">
                  <c:v>52591.95026691564</c:v>
                </c:pt>
                <c:pt idx="1">
                  <c:v>52591.95026691564</c:v>
                </c:pt>
                <c:pt idx="2">
                  <c:v>52591.95026691564</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(Income!$B$95:$D$95,Income!$F$95:$H$95)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133202424"/>
        <c:axId val="-2133199048"/>
      </c:lineChart>
      <c:catAx>
        <c:axId val="-213320242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3199048"/>
        <c:crosses val="autoZero"/>
        <c:auto val="1"/>
        <c:lblAlgn val="ctr"/>
        <c:lblOffset val="100"/>
        <c:tickLblSkip val="1"/>
        <c:tickMarkSkip val="1"/>
        <c:noMultiLvlLbl val="0"/>
      </c:catAx>
      <c:valAx>
        <c:axId val="-213319904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3202424"/>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 Urban Poor </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Income!$B$72:$I$72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Income!$B$73:$I$73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Income!$B$74:$I$74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Income!$B$76:$I$76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Income!$B$78:$I$78</c:f>
              <c:numCache>
                <c:formatCode>#,##0</c:formatCode>
                <c:ptCount val="8"/>
                <c:pt idx="0">
                  <c:v>6044.22691424995</c:v>
                </c:pt>
                <c:pt idx="1">
                  <c:v>14145.29522618495</c:v>
                </c:pt>
                <c:pt idx="2">
                  <c:v>20839.05100286175</c:v>
                </c:pt>
                <c:pt idx="3">
                  <c:v>29770.07286123108</c:v>
                </c:pt>
                <c:pt idx="4">
                  <c:v>4402.8</c:v>
                </c:pt>
                <c:pt idx="5">
                  <c:v>10259.4</c:v>
                </c:pt>
                <c:pt idx="6">
                  <c:v>15120.6</c:v>
                </c:pt>
                <c:pt idx="7">
                  <c:v>21555.6</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Income!$B$79:$I$79</c:f>
              <c:numCache>
                <c:formatCode>#,##0</c:formatCode>
                <c:ptCount val="8"/>
                <c:pt idx="0">
                  <c:v>0.0</c:v>
                </c:pt>
                <c:pt idx="1">
                  <c:v>0.0</c:v>
                </c:pt>
                <c:pt idx="2">
                  <c:v>13531.85130055958</c:v>
                </c:pt>
                <c:pt idx="3">
                  <c:v>34731.75167143626</c:v>
                </c:pt>
                <c:pt idx="4">
                  <c:v>0.0</c:v>
                </c:pt>
                <c:pt idx="5">
                  <c:v>0.0</c:v>
                </c:pt>
                <c:pt idx="6">
                  <c:v>10440.0</c:v>
                </c:pt>
                <c:pt idx="7">
                  <c:v>26796.0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Income!$B$80:$I$80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3518.281338145492</c:v>
                </c:pt>
                <c:pt idx="1">
                  <c:v>8209.32312233948</c:v>
                </c:pt>
                <c:pt idx="2">
                  <c:v>10554.84401443647</c:v>
                </c:pt>
                <c:pt idx="3">
                  <c:v>14289.63497339092</c:v>
                </c:pt>
                <c:pt idx="4">
                  <c:v>2808.0</c:v>
                </c:pt>
                <c:pt idx="5">
                  <c:v>5665.336174148315</c:v>
                </c:pt>
                <c:pt idx="6">
                  <c:v>7043.631555852746</c:v>
                </c:pt>
                <c:pt idx="7">
                  <c:v>9450.51576766098</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4239.980074175336</c:v>
                </c:pt>
                <c:pt idx="2">
                  <c:v>7036.562676290986</c:v>
                </c:pt>
                <c:pt idx="3">
                  <c:v>8931.02185836933</c:v>
                </c:pt>
                <c:pt idx="4">
                  <c:v>0.0</c:v>
                </c:pt>
                <c:pt idx="5">
                  <c:v>3271.199999999999</c:v>
                </c:pt>
                <c:pt idx="6">
                  <c:v>5428.8</c:v>
                </c:pt>
                <c:pt idx="7">
                  <c:v>6890.399999999998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Income!$B$83:$I$83</c:f>
              <c:numCache>
                <c:formatCode>#,##0</c:formatCode>
                <c:ptCount val="8"/>
                <c:pt idx="0">
                  <c:v>1220.998996116473</c:v>
                </c:pt>
                <c:pt idx="1">
                  <c:v>1220.998996116473</c:v>
                </c:pt>
                <c:pt idx="2">
                  <c:v>1220.998996116472</c:v>
                </c:pt>
                <c:pt idx="3">
                  <c:v>1220.998996116473</c:v>
                </c:pt>
                <c:pt idx="4">
                  <c:v>1339.937506672114</c:v>
                </c:pt>
                <c:pt idx="5">
                  <c:v>1339.937506672114</c:v>
                </c:pt>
                <c:pt idx="6">
                  <c:v>1339.937506672114</c:v>
                </c:pt>
                <c:pt idx="7">
                  <c:v>1339.937506672114</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Income!$B$85:$I$85</c:f>
              <c:numCache>
                <c:formatCode>#,##0</c:formatCode>
                <c:ptCount val="8"/>
                <c:pt idx="0">
                  <c:v>15408.26801423718</c:v>
                </c:pt>
                <c:pt idx="1">
                  <c:v>15408.26801423718</c:v>
                </c:pt>
                <c:pt idx="2">
                  <c:v>4582.786973789511</c:v>
                </c:pt>
                <c:pt idx="3">
                  <c:v>0.0</c:v>
                </c:pt>
                <c:pt idx="4">
                  <c:v>12092.64</c:v>
                </c:pt>
                <c:pt idx="5">
                  <c:v>12092.64</c:v>
                </c:pt>
                <c:pt idx="6">
                  <c:v>3596.64</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Income!$B$86:$I$86</c:f>
              <c:numCache>
                <c:formatCode>#,##0</c:formatCode>
                <c:ptCount val="8"/>
                <c:pt idx="0">
                  <c:v>3825.003300958176</c:v>
                </c:pt>
                <c:pt idx="1">
                  <c:v>2616.157918108186</c:v>
                </c:pt>
                <c:pt idx="2">
                  <c:v>3518.281338145491</c:v>
                </c:pt>
                <c:pt idx="3">
                  <c:v>4510.617100186527</c:v>
                </c:pt>
                <c:pt idx="4">
                  <c:v>2742.0</c:v>
                </c:pt>
                <c:pt idx="5">
                  <c:v>1740.0</c:v>
                </c:pt>
                <c:pt idx="6">
                  <c:v>2340.0</c:v>
                </c:pt>
                <c:pt idx="7">
                  <c:v>3.0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2360360"/>
        <c:axId val="-2132356984"/>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Income!$B$93:$I$93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Income!$B$94:$I$94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Income!$B$95:$I$95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132360360"/>
        <c:axId val="-2132356984"/>
      </c:lineChart>
      <c:catAx>
        <c:axId val="-213236036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2356984"/>
        <c:crosses val="autoZero"/>
        <c:auto val="1"/>
        <c:lblAlgn val="ctr"/>
        <c:lblOffset val="100"/>
        <c:tickLblSkip val="1"/>
        <c:tickMarkSkip val="1"/>
        <c:noMultiLvlLbl val="0"/>
      </c:catAx>
      <c:valAx>
        <c:axId val="-213235698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2360360"/>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9F7CFC4-08FD-9A44-A13F-A18A850CC1B3}" type="datetimeFigureOut">
              <a:rPr lang="en-US" smtClean="0"/>
              <a:t>16/10/06</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31AFAC-3128-3441-A944-2C44C1ED4215}" type="slidenum">
              <a:rPr lang="en-GB" smtClean="0"/>
              <a:t>‹#›</a:t>
            </a:fld>
            <a:endParaRPr lang="en-GB"/>
          </a:p>
        </p:txBody>
      </p:sp>
    </p:spTree>
    <p:extLst>
      <p:ext uri="{BB962C8B-B14F-4D97-AF65-F5344CB8AC3E}">
        <p14:creationId xmlns:p14="http://schemas.microsoft.com/office/powerpoint/2010/main" val="139994944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written report will highlight many of these assumptions which cannot be covered in this</a:t>
            </a:r>
            <a:r>
              <a:rPr lang="en-GB" baseline="0" dirty="0" smtClean="0"/>
              <a:t> presentation.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a:t>
            </a:fld>
            <a:endParaRPr lang="en-GB"/>
          </a:p>
        </p:txBody>
      </p:sp>
    </p:spTree>
    <p:extLst>
      <p:ext uri="{BB962C8B-B14F-4D97-AF65-F5344CB8AC3E}">
        <p14:creationId xmlns:p14="http://schemas.microsoft.com/office/powerpoint/2010/main" val="2489437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26</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urban poor do</a:t>
            </a:r>
            <a:r>
              <a:rPr lang="en-GB" baseline="0" dirty="0" smtClean="0"/>
              <a:t> not include people living in prosperous suburbs or city apartments.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27</a:t>
            </a:fld>
            <a:endParaRPr lang="en-GB"/>
          </a:p>
        </p:txBody>
      </p:sp>
    </p:spTree>
    <p:extLst>
      <p:ext uri="{BB962C8B-B14F-4D97-AF65-F5344CB8AC3E}">
        <p14:creationId xmlns:p14="http://schemas.microsoft.com/office/powerpoint/2010/main" val="416128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28</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Standardized Precipitation Index (SPI - McKee </a:t>
            </a:r>
            <a:r>
              <a:rPr lang="en-US" sz="1200" i="1" kern="1200" dirty="0" smtClean="0">
                <a:solidFill>
                  <a:schemeClr val="tx1"/>
                </a:solidFill>
                <a:effectLst/>
                <a:latin typeface="+mn-lt"/>
                <a:ea typeface="+mn-ea"/>
                <a:cs typeface="+mn-cs"/>
              </a:rPr>
              <a:t>et al</a:t>
            </a:r>
            <a:r>
              <a:rPr lang="en-US" sz="1200" kern="1200" dirty="0" smtClean="0">
                <a:solidFill>
                  <a:schemeClr val="tx1"/>
                </a:solidFill>
                <a:effectLst/>
                <a:latin typeface="+mn-lt"/>
                <a:ea typeface="+mn-ea"/>
                <a:cs typeface="+mn-cs"/>
              </a:rPr>
              <a:t>., 1993) was developed to monitor the occurrence of droughts from rainfall data. The index quantifies precipitation deficits on different time scales and therefore also drought severity. It pro- vides an indication of rainfall conditions per quaternary catchment (in this case) based on the historical distribution of rainfall.” – </a:t>
            </a:r>
            <a:r>
              <a:rPr lang="en-US" sz="1200" i="1" kern="1200" dirty="0" smtClean="0">
                <a:solidFill>
                  <a:schemeClr val="tx1"/>
                </a:solidFill>
                <a:effectLst/>
                <a:latin typeface="+mn-lt"/>
                <a:ea typeface="+mn-ea"/>
                <a:cs typeface="+mn-cs"/>
              </a:rPr>
              <a:t>UMLINDI – The Watchman</a:t>
            </a:r>
            <a:r>
              <a:rPr lang="en-US" sz="1200" i="0" kern="1200" dirty="0" smtClean="0">
                <a:solidFill>
                  <a:schemeClr val="tx1"/>
                </a:solidFill>
                <a:effectLst/>
                <a:latin typeface="+mn-lt"/>
                <a:ea typeface="+mn-ea"/>
                <a:cs typeface="+mn-cs"/>
              </a:rPr>
              <a:t>,</a:t>
            </a:r>
            <a:r>
              <a:rPr lang="en-US" sz="1200" i="0" kern="1200" baseline="0" dirty="0" smtClean="0">
                <a:solidFill>
                  <a:schemeClr val="tx1"/>
                </a:solidFill>
                <a:effectLst/>
                <a:latin typeface="+mn-lt"/>
                <a:ea typeface="+mn-ea"/>
                <a:cs typeface="+mn-cs"/>
              </a:rPr>
              <a:t> Issue 2016-1.</a:t>
            </a:r>
            <a:endParaRPr lang="en-US" i="0" dirty="0" smtClean="0">
              <a:effectLst/>
            </a:endParaRPr>
          </a:p>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13</a:t>
            </a:fld>
            <a:endParaRPr lang="en-GB"/>
          </a:p>
        </p:txBody>
      </p:sp>
    </p:spTree>
    <p:extLst>
      <p:ext uri="{BB962C8B-B14F-4D97-AF65-F5344CB8AC3E}">
        <p14:creationId xmlns:p14="http://schemas.microsoft.com/office/powerpoint/2010/main" val="3439991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a:t>
            </a:r>
            <a:r>
              <a:rPr lang="en-GB" baseline="0" dirty="0" smtClean="0"/>
              <a:t> image showed the development of the season just after the rains got underway in January.</a:t>
            </a:r>
            <a:endParaRPr lang="en-GB" dirty="0" smtClean="0"/>
          </a:p>
          <a:p>
            <a:r>
              <a:rPr lang="en-GB" dirty="0" smtClean="0"/>
              <a:t>The ASI is good</a:t>
            </a:r>
            <a:r>
              <a:rPr lang="en-GB" baseline="0" dirty="0" smtClean="0"/>
              <a:t> for crop farming conditions but lacking for livestock areas.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14</a:t>
            </a:fld>
            <a:endParaRPr lang="en-GB"/>
          </a:p>
        </p:txBody>
      </p:sp>
    </p:spTree>
    <p:extLst>
      <p:ext uri="{BB962C8B-B14F-4D97-AF65-F5344CB8AC3E}">
        <p14:creationId xmlns:p14="http://schemas.microsoft.com/office/powerpoint/2010/main" val="1939571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analyst d</a:t>
            </a:r>
            <a:r>
              <a:rPr lang="en-GB" dirty="0" smtClean="0"/>
              <a:t>ecided to use the</a:t>
            </a:r>
            <a:r>
              <a:rPr lang="en-GB" baseline="0" dirty="0" smtClean="0"/>
              <a:t> image from January, as it shows the condition of the vegetation by the time the rains actually started in January. By then, it was too late for much of the crop farming areas and the impact on the livestock rangelands is visible too. However, some of the impact of the summer rains in January does also come through as well. This image therefore also distinguishes between those areas that received some summer rainfall and those that did not. </a:t>
            </a:r>
          </a:p>
          <a:p>
            <a:r>
              <a:rPr lang="en-GB" baseline="0" dirty="0" smtClean="0"/>
              <a:t>Previous VCI images (e.g. November and December) show a much worse situation.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15</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16</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18</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dotted</a:t>
            </a:r>
            <a:r>
              <a:rPr lang="en-GB" baseline="0" dirty="0" smtClean="0"/>
              <a:t> line at the top show the expected prices for 2016 to 2017.</a:t>
            </a:r>
            <a:endParaRPr lang="en-GB" dirty="0" smtClean="0"/>
          </a:p>
          <a:p>
            <a:r>
              <a:rPr lang="en-GB" dirty="0" smtClean="0"/>
              <a:t>This graph factors in the recent jump in maize prices on the SAFEX (35% over the last year). There is a slight rise in price trends through the year, leading up to the harvest.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20</a:t>
            </a:fld>
            <a:endParaRPr lang="en-GB"/>
          </a:p>
        </p:txBody>
      </p:sp>
    </p:spTree>
    <p:extLst>
      <p:ext uri="{BB962C8B-B14F-4D97-AF65-F5344CB8AC3E}">
        <p14:creationId xmlns:p14="http://schemas.microsoft.com/office/powerpoint/2010/main" val="1894524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24</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Casual</a:t>
            </a:r>
            <a:r>
              <a:rPr lang="en-GB" baseline="0" dirty="0" smtClean="0"/>
              <a:t> workers fall below the FPL</a:t>
            </a:r>
            <a:r>
              <a:rPr lang="en-GB" dirty="0" smtClean="0"/>
              <a:t> and temporary workers are right on the</a:t>
            </a:r>
            <a:r>
              <a:rPr lang="en-GB" baseline="0" dirty="0" smtClean="0"/>
              <a:t>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25</a:t>
            </a:fld>
            <a:endParaRPr lang="en-GB"/>
          </a:p>
        </p:txBody>
      </p:sp>
    </p:spTree>
    <p:extLst>
      <p:ext uri="{BB962C8B-B14F-4D97-AF65-F5344CB8AC3E}">
        <p14:creationId xmlns:p14="http://schemas.microsoft.com/office/powerpoint/2010/main" val="4161287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16/10/06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554816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16/10/06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792164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16/10/06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30702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16/10/06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48114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500AAE-089A-194D-97E5-569C13CD079F}" type="datetimeFigureOut">
              <a:rPr lang="en-US" smtClean="0"/>
              <a:t>16/10/06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24876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45500AAE-089A-194D-97E5-569C13CD079F}" type="datetimeFigureOut">
              <a:rPr lang="en-US" smtClean="0"/>
              <a:t>16/10/06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588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45500AAE-089A-194D-97E5-569C13CD079F}" type="datetimeFigureOut">
              <a:rPr lang="en-US" smtClean="0"/>
              <a:t>16/10/06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70980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45500AAE-089A-194D-97E5-569C13CD079F}" type="datetimeFigureOut">
              <a:rPr lang="en-US" smtClean="0"/>
              <a:t>16/10/06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003378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500AAE-089A-194D-97E5-569C13CD079F}" type="datetimeFigureOut">
              <a:rPr lang="en-US" smtClean="0"/>
              <a:t>16/10/06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187365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16/10/06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285536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16/10/06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4619858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500AAE-089A-194D-97E5-569C13CD079F}" type="datetimeFigureOut">
              <a:rPr lang="en-US" smtClean="0"/>
              <a:t>16/10/06</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788F29-0536-5040-8090-5C9C6B10B5A3}" type="slidenum">
              <a:rPr lang="en-GB" smtClean="0"/>
              <a:t>‹#›</a:t>
            </a:fld>
            <a:endParaRPr lang="en-GB"/>
          </a:p>
        </p:txBody>
      </p:sp>
    </p:spTree>
    <p:extLst>
      <p:ext uri="{BB962C8B-B14F-4D97-AF65-F5344CB8AC3E}">
        <p14:creationId xmlns:p14="http://schemas.microsoft.com/office/powerpoint/2010/main" val="3946314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chart" Target="../charts/char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hart" Target="../charts/char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chart" Target="../charts/char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chart" Target="../charts/char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635082"/>
            <a:ext cx="9144000" cy="2965369"/>
          </a:xfrm>
        </p:spPr>
        <p:txBody>
          <a:bodyPr>
            <a:normAutofit/>
          </a:bodyPr>
          <a:lstStyle/>
          <a:p>
            <a:r>
              <a:rPr lang="en-GB" dirty="0" smtClean="0"/>
              <a:t>National Outcome Forecast Analysis</a:t>
            </a:r>
            <a:endParaRPr lang="en-GB" dirty="0"/>
          </a:p>
        </p:txBody>
      </p:sp>
      <p:sp>
        <p:nvSpPr>
          <p:cNvPr id="3" name="Subtitle 2"/>
          <p:cNvSpPr>
            <a:spLocks noGrp="1"/>
          </p:cNvSpPr>
          <p:nvPr>
            <p:ph type="subTitle" idx="1"/>
          </p:nvPr>
        </p:nvSpPr>
        <p:spPr/>
        <p:txBody>
          <a:bodyPr/>
          <a:lstStyle/>
          <a:p>
            <a:r>
              <a:rPr lang="en-GB" dirty="0" smtClean="0"/>
              <a:t>South Africa</a:t>
            </a:r>
            <a:endParaRPr lang="en-GB" dirty="0"/>
          </a:p>
        </p:txBody>
      </p:sp>
      <p:sp>
        <p:nvSpPr>
          <p:cNvPr id="4" name="TextBox 3"/>
          <p:cNvSpPr txBox="1"/>
          <p:nvPr/>
        </p:nvSpPr>
        <p:spPr>
          <a:xfrm>
            <a:off x="4551053" y="5961965"/>
            <a:ext cx="4295222" cy="369332"/>
          </a:xfrm>
          <a:prstGeom prst="rect">
            <a:avLst/>
          </a:prstGeom>
          <a:noFill/>
        </p:spPr>
        <p:txBody>
          <a:bodyPr wrap="square" rtlCol="0">
            <a:spAutoFit/>
          </a:bodyPr>
          <a:lstStyle/>
          <a:p>
            <a:pPr algn="r"/>
            <a:r>
              <a:rPr lang="en-GB" b="1" i="1" dirty="0" smtClean="0"/>
              <a:t>Analysis prepared by</a:t>
            </a:r>
            <a:r>
              <a:rPr lang="en-GB" dirty="0" smtClean="0"/>
              <a:t> Charles Rethman</a:t>
            </a:r>
            <a:endParaRPr lang="en-GB" dirty="0"/>
          </a:p>
        </p:txBody>
      </p:sp>
    </p:spTree>
    <p:extLst>
      <p:ext uri="{BB962C8B-B14F-4D97-AF65-F5344CB8AC3E}">
        <p14:creationId xmlns:p14="http://schemas.microsoft.com/office/powerpoint/2010/main" val="125273441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Farm Workers</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392994667"/>
              </p:ext>
            </p:extLst>
          </p:nvPr>
        </p:nvGraphicFramePr>
        <p:xfrm>
          <a:off x="1242473" y="2363915"/>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044490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Urban Poor</a:t>
            </a:r>
            <a:endParaRPr lang="en-GB" dirty="0"/>
          </a:p>
        </p:txBody>
      </p:sp>
      <p:graphicFrame>
        <p:nvGraphicFramePr>
          <p:cNvPr id="5" name="Chart 4"/>
          <p:cNvGraphicFramePr>
            <a:graphicFrameLocks/>
          </p:cNvGraphicFramePr>
          <p:nvPr>
            <p:extLst>
              <p:ext uri="{D42A27DB-BD31-4B8C-83A1-F6EECF244321}">
                <p14:modId xmlns:p14="http://schemas.microsoft.com/office/powerpoint/2010/main" val="3964781629"/>
              </p:ext>
            </p:extLst>
          </p:nvPr>
        </p:nvGraphicFramePr>
        <p:xfrm>
          <a:off x="1250950" y="2363915"/>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5396656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Drought</a:t>
            </a:r>
            <a:endParaRPr lang="en-GB" dirty="0"/>
          </a:p>
        </p:txBody>
      </p:sp>
      <p:sp>
        <p:nvSpPr>
          <p:cNvPr id="3" name="Content Placeholder 2"/>
          <p:cNvSpPr>
            <a:spLocks noGrp="1"/>
          </p:cNvSpPr>
          <p:nvPr>
            <p:ph idx="1"/>
          </p:nvPr>
        </p:nvSpPr>
        <p:spPr/>
        <p:txBody>
          <a:bodyPr/>
          <a:lstStyle/>
          <a:p>
            <a:pPr marL="0" indent="0">
              <a:buNone/>
            </a:pPr>
            <a:r>
              <a:rPr lang="en-GB" dirty="0" smtClean="0"/>
              <a:t>To determine the extent of the impact of the drought, we looked at many sources:</a:t>
            </a:r>
          </a:p>
          <a:p>
            <a:r>
              <a:rPr lang="en-GB" dirty="0" smtClean="0"/>
              <a:t>Standard Precipitation Indices (SPI) from ARC ;</a:t>
            </a:r>
          </a:p>
          <a:p>
            <a:r>
              <a:rPr lang="en-GB" dirty="0" smtClean="0"/>
              <a:t>Normalised Differential Vegetation Indices;</a:t>
            </a:r>
          </a:p>
          <a:p>
            <a:r>
              <a:rPr lang="en-GB" dirty="0" smtClean="0"/>
              <a:t>Vegetation Condition Index (VCI)</a:t>
            </a:r>
          </a:p>
          <a:p>
            <a:endParaRPr lang="en-GB" dirty="0"/>
          </a:p>
        </p:txBody>
      </p:sp>
    </p:spTree>
    <p:extLst>
      <p:ext uri="{BB962C8B-B14F-4D97-AF65-F5344CB8AC3E}">
        <p14:creationId xmlns:p14="http://schemas.microsoft.com/office/powerpoint/2010/main" val="415324298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SPI</a:t>
            </a:r>
            <a:endParaRPr lang="en-GB" dirty="0"/>
          </a:p>
        </p:txBody>
      </p:sp>
      <p:pic>
        <p:nvPicPr>
          <p:cNvPr id="4" name="Picture 3"/>
          <p:cNvPicPr>
            <a:picLocks noChangeAspect="1"/>
          </p:cNvPicPr>
          <p:nvPr/>
        </p:nvPicPr>
        <p:blipFill rotWithShape="1">
          <a:blip r:embed="rId3"/>
          <a:srcRect t="723"/>
          <a:stretch/>
        </p:blipFill>
        <p:spPr>
          <a:xfrm>
            <a:off x="969376" y="1663700"/>
            <a:ext cx="7196747" cy="5037528"/>
          </a:xfrm>
          <a:prstGeom prst="rect">
            <a:avLst/>
          </a:prstGeom>
        </p:spPr>
      </p:pic>
    </p:spTree>
    <p:extLst>
      <p:ext uri="{BB962C8B-B14F-4D97-AF65-F5344CB8AC3E}">
        <p14:creationId xmlns:p14="http://schemas.microsoft.com/office/powerpoint/2010/main" val="125064021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Agricultural Stress Index</a:t>
            </a:r>
            <a:endParaRPr lang="en-GB" dirty="0"/>
          </a:p>
        </p:txBody>
      </p:sp>
      <p:pic>
        <p:nvPicPr>
          <p:cNvPr id="4" name="Content Placeholder 3" descr="hazard_asi_lo-res.png"/>
          <p:cNvPicPr>
            <a:picLocks noGrp="1" noChangeAspect="1"/>
          </p:cNvPicPr>
          <p:nvPr>
            <p:ph idx="1"/>
          </p:nvPr>
        </p:nvPicPr>
        <p:blipFill>
          <a:blip r:embed="rId3">
            <a:extLst>
              <a:ext uri="{28A0092B-C50C-407E-A947-70E740481C1C}">
                <a14:useLocalDpi xmlns:a14="http://schemas.microsoft.com/office/drawing/2010/main" val="0"/>
              </a:ext>
            </a:extLst>
          </a:blip>
          <a:srcRect l="-5624" r="-5624"/>
          <a:stretch>
            <a:fillRect/>
          </a:stretch>
        </p:blipFill>
        <p:spPr>
          <a:xfrm>
            <a:off x="457200" y="1600200"/>
            <a:ext cx="8229600" cy="5114257"/>
          </a:xfrm>
        </p:spPr>
      </p:pic>
    </p:spTree>
    <p:extLst>
      <p:ext uri="{BB962C8B-B14F-4D97-AF65-F5344CB8AC3E}">
        <p14:creationId xmlns:p14="http://schemas.microsoft.com/office/powerpoint/2010/main" val="187906526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Vegetation Condition Index</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7"/>
          </a:xfrm>
        </p:spPr>
      </p:pic>
    </p:spTree>
    <p:extLst>
      <p:ext uri="{BB962C8B-B14F-4D97-AF65-F5344CB8AC3E}">
        <p14:creationId xmlns:p14="http://schemas.microsoft.com/office/powerpoint/2010/main" val="2420336420"/>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Vegetation Condition Index &amp; Drought Hazard Area</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6"/>
          </a:xfrm>
        </p:spPr>
      </p:pic>
    </p:spTree>
    <p:extLst>
      <p:ext uri="{BB962C8B-B14F-4D97-AF65-F5344CB8AC3E}">
        <p14:creationId xmlns:p14="http://schemas.microsoft.com/office/powerpoint/2010/main" val="290885729"/>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 Specifications</a:t>
            </a:r>
            <a:endParaRPr lang="en-GB" dirty="0"/>
          </a:p>
        </p:txBody>
      </p:sp>
      <p:sp>
        <p:nvSpPr>
          <p:cNvPr id="3" name="Content Placeholder 2"/>
          <p:cNvSpPr>
            <a:spLocks noGrp="1"/>
          </p:cNvSpPr>
          <p:nvPr>
            <p:ph idx="1"/>
          </p:nvPr>
        </p:nvSpPr>
        <p:spPr/>
        <p:txBody>
          <a:bodyPr>
            <a:normAutofit fontScale="92500" lnSpcReduction="10000"/>
          </a:bodyPr>
          <a:lstStyle/>
          <a:p>
            <a:r>
              <a:rPr lang="en-GB" dirty="0" smtClean="0"/>
              <a:t>Crop estimates are provided by the CEC and they available data are detailed for </a:t>
            </a:r>
            <a:r>
              <a:rPr lang="en-GB" dirty="0"/>
              <a:t>c</a:t>
            </a:r>
            <a:r>
              <a:rPr lang="en-GB" dirty="0" smtClean="0"/>
              <a:t>ommercial farming (exclusive access tenure).</a:t>
            </a:r>
          </a:p>
          <a:p>
            <a:r>
              <a:rPr lang="en-GB" dirty="0" smtClean="0"/>
              <a:t>However, detail in non-commercial crop farming areas is lacking.</a:t>
            </a:r>
          </a:p>
          <a:p>
            <a:r>
              <a:rPr lang="en-GB" dirty="0" smtClean="0"/>
              <a:t>To geographically disaggregate of crop data and obtain a problem spec the analyst overlaid the hazard are onto the agricultural regions.</a:t>
            </a:r>
          </a:p>
          <a:p>
            <a:r>
              <a:rPr lang="en-GB" dirty="0" smtClean="0"/>
              <a:t>This help quantify </a:t>
            </a:r>
            <a:r>
              <a:rPr lang="en-GB" dirty="0" err="1" smtClean="0"/>
              <a:t>Prob</a:t>
            </a:r>
            <a:r>
              <a:rPr lang="en-GB" dirty="0" smtClean="0"/>
              <a:t> Specs for basic crop groups, e.g. cereals, legumes, etc.</a:t>
            </a:r>
            <a:endParaRPr lang="en-GB" dirty="0"/>
          </a:p>
        </p:txBody>
      </p:sp>
    </p:spTree>
    <p:extLst>
      <p:ext uri="{BB962C8B-B14F-4D97-AF65-F5344CB8AC3E}">
        <p14:creationId xmlns:p14="http://schemas.microsoft.com/office/powerpoint/2010/main" val="394116511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Hazard Area &amp; Farming Regions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3" cy="5114256"/>
          </a:xfrm>
        </p:spPr>
      </p:pic>
    </p:spTree>
    <p:extLst>
      <p:ext uri="{BB962C8B-B14F-4D97-AF65-F5344CB8AC3E}">
        <p14:creationId xmlns:p14="http://schemas.microsoft.com/office/powerpoint/2010/main" val="17446529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Example Problem Specs for Grains</a:t>
            </a:r>
            <a:endParaRPr lang="en-GB" dirty="0"/>
          </a:p>
        </p:txBody>
      </p:sp>
      <p:sp>
        <p:nvSpPr>
          <p:cNvPr id="3" name="Rectangle 2"/>
          <p:cNvSpPr/>
          <p:nvPr/>
        </p:nvSpPr>
        <p:spPr>
          <a:xfrm>
            <a:off x="0" y="1635254"/>
            <a:ext cx="9144000" cy="4162678"/>
          </a:xfrm>
          <a:prstGeom prst="rect">
            <a:avLst/>
          </a:prstGeom>
        </p:spPr>
        <p:txBody>
          <a:bodyPr wrap="square">
            <a:spAutoFit/>
          </a:bodyPr>
          <a:lstStyle/>
          <a:p>
            <a:r>
              <a:rPr lang="en-US" sz="1150" dirty="0" smtClean="0">
                <a:latin typeface="Source Code Pro"/>
                <a:cs typeface="Source Code Pro"/>
              </a:rPr>
              <a:t>   province   </a:t>
            </a:r>
            <a:r>
              <a:rPr lang="en-US" sz="1150" dirty="0">
                <a:latin typeface="Source Code Pro"/>
                <a:cs typeface="Source Code Pro"/>
              </a:rPr>
              <a:t>|   </a:t>
            </a:r>
            <a:r>
              <a:rPr lang="en-US" sz="1150" dirty="0" err="1">
                <a:latin typeface="Source Code Pro"/>
                <a:cs typeface="Source Code Pro"/>
              </a:rPr>
              <a:t>ag_type</a:t>
            </a:r>
            <a:r>
              <a:rPr lang="en-US" sz="1150" dirty="0">
                <a:latin typeface="Source Code Pro"/>
                <a:cs typeface="Source Code Pro"/>
              </a:rPr>
              <a:t>   | </a:t>
            </a:r>
            <a:r>
              <a:rPr lang="en-US" sz="1150" dirty="0" err="1">
                <a:latin typeface="Source Code Pro"/>
                <a:cs typeface="Source Code Pro"/>
              </a:rPr>
              <a:t>ha_total</a:t>
            </a:r>
            <a:r>
              <a:rPr lang="en-US" sz="1150" dirty="0">
                <a:latin typeface="Source Code Pro"/>
                <a:cs typeface="Source Code Pro"/>
              </a:rPr>
              <a:t> | </a:t>
            </a:r>
            <a:r>
              <a:rPr lang="en-US" sz="1150" dirty="0" err="1">
                <a:latin typeface="Source Code Pro"/>
                <a:cs typeface="Source Code Pro"/>
              </a:rPr>
              <a:t>pspec_cec</a:t>
            </a:r>
            <a:r>
              <a:rPr lang="en-US" sz="1150" dirty="0">
                <a:latin typeface="Source Code Pro"/>
                <a:cs typeface="Source Code Pro"/>
              </a:rPr>
              <a:t> | hazard  | </a:t>
            </a:r>
            <a:r>
              <a:rPr lang="en-US" sz="1150" dirty="0" err="1">
                <a:latin typeface="Source Code Pro"/>
                <a:cs typeface="Source Code Pro"/>
              </a:rPr>
              <a:t>ha_local</a:t>
            </a:r>
            <a:r>
              <a:rPr lang="en-US" sz="1150" dirty="0">
                <a:latin typeface="Source Code Pro"/>
                <a:cs typeface="Source Code Pro"/>
              </a:rPr>
              <a:t> | </a:t>
            </a:r>
            <a:r>
              <a:rPr lang="en-US" sz="1150" dirty="0" err="1">
                <a:latin typeface="Source Code Pro"/>
                <a:cs typeface="Source Code Pro"/>
              </a:rPr>
              <a:t>pc_ha_affected</a:t>
            </a:r>
            <a:r>
              <a:rPr lang="en-US" sz="1150" dirty="0">
                <a:latin typeface="Source Code Pro"/>
                <a:cs typeface="Source Code Pro"/>
              </a:rPr>
              <a:t> | </a:t>
            </a:r>
            <a:r>
              <a:rPr lang="en-US" sz="1150" dirty="0" err="1">
                <a:latin typeface="Source Code Pro"/>
                <a:cs typeface="Source Code Pro"/>
              </a:rPr>
              <a:t>pspec_local</a:t>
            </a:r>
            <a:endParaRPr lang="en-US" sz="1150" dirty="0">
              <a:latin typeface="Source Code Pro"/>
              <a:cs typeface="Source Code Pro"/>
            </a:endParaRPr>
          </a:p>
          <a:p>
            <a:r>
              <a:rPr lang="en-US" sz="1150" dirty="0" smtClean="0">
                <a:latin typeface="Source Code Pro"/>
                <a:cs typeface="Source Code Pro"/>
              </a:rPr>
              <a:t>-</a:t>
            </a:r>
            <a:r>
              <a:rPr lang="en-US" sz="1150" dirty="0">
                <a:latin typeface="Source Code Pro"/>
                <a:cs typeface="Source Code Pro"/>
              </a:rPr>
              <a:t>----------</a:t>
            </a:r>
            <a:r>
              <a:rPr lang="en-US" sz="1150" dirty="0" smtClean="0">
                <a:latin typeface="Source Code Pro"/>
                <a:cs typeface="Source Code Pro"/>
              </a:rPr>
              <a:t>--</a:t>
            </a:r>
            <a:r>
              <a:rPr lang="en-US" sz="1150" dirty="0">
                <a:latin typeface="Source Code Pro"/>
                <a:cs typeface="Source Code Pro"/>
              </a:rPr>
              <a:t>-+-------------+----------+-----------+---------+----------+----------------+-------------</a:t>
            </a:r>
          </a:p>
          <a:p>
            <a:r>
              <a:rPr lang="en-US" sz="1150" dirty="0" smtClean="0">
                <a:latin typeface="Source Code Pro"/>
                <a:cs typeface="Source Code Pro"/>
              </a:rPr>
              <a:t>All </a:t>
            </a:r>
            <a:r>
              <a:rPr lang="en-US" sz="1150" dirty="0">
                <a:latin typeface="Source Code Pro"/>
                <a:cs typeface="Source Code Pro"/>
              </a:rPr>
              <a:t>provinces | Subsistence | 13198889 | 62%       | drought |  7884053 | 60%            | 30%</a:t>
            </a:r>
          </a:p>
          <a:p>
            <a:r>
              <a:rPr lang="en-US" sz="1150" dirty="0" smtClean="0">
                <a:latin typeface="Source Code Pro"/>
                <a:cs typeface="Source Code Pro"/>
              </a:rPr>
              <a:t>All </a:t>
            </a:r>
            <a:r>
              <a:rPr lang="en-US" sz="1150" dirty="0">
                <a:latin typeface="Source Code Pro"/>
                <a:cs typeface="Source Code Pro"/>
              </a:rPr>
              <a:t>provinces | Subsistence | 13198889 | 62%       | normal  |  5314836 | 40%            | 110%</a:t>
            </a:r>
          </a:p>
          <a:p>
            <a:r>
              <a:rPr lang="en-US" sz="1150" dirty="0" smtClean="0">
                <a:latin typeface="Source Code Pro"/>
                <a:cs typeface="Source Code Pro"/>
              </a:rPr>
              <a:t>Eastern </a:t>
            </a:r>
            <a:r>
              <a:rPr lang="en-US" sz="1150" dirty="0">
                <a:latin typeface="Source Code Pro"/>
                <a:cs typeface="Source Code Pro"/>
              </a:rPr>
              <a:t>Cape  | Grains      |   288584 | 54%       | drought |   139844 | 48%            | 30%</a:t>
            </a:r>
          </a:p>
          <a:p>
            <a:r>
              <a:rPr lang="en-US" sz="1150" dirty="0" smtClean="0">
                <a:latin typeface="Source Code Pro"/>
                <a:cs typeface="Source Code Pro"/>
              </a:rPr>
              <a:t>Eastern </a:t>
            </a:r>
            <a:r>
              <a:rPr lang="en-US" sz="1150" dirty="0">
                <a:latin typeface="Source Code Pro"/>
                <a:cs typeface="Source Code Pro"/>
              </a:rPr>
              <a:t>Cape  | Grains      |   288584 | 54%       | normal  |   148740 | 52%            | 77%</a:t>
            </a:r>
          </a:p>
          <a:p>
            <a:r>
              <a:rPr lang="en-US" sz="1150" dirty="0" smtClean="0">
                <a:latin typeface="Source Code Pro"/>
                <a:cs typeface="Source Code Pro"/>
              </a:rPr>
              <a:t>Free </a:t>
            </a:r>
            <a:r>
              <a:rPr lang="en-US" sz="1150" dirty="0">
                <a:latin typeface="Source Code Pro"/>
                <a:cs typeface="Source Code Pro"/>
              </a:rPr>
              <a:t>State    | Grains      |  7987746 | 42%       | drought |  6804745 | 85%            | 36%</a:t>
            </a:r>
          </a:p>
          <a:p>
            <a:r>
              <a:rPr lang="en-US" sz="1150" dirty="0" smtClean="0">
                <a:latin typeface="Source Code Pro"/>
                <a:cs typeface="Source Code Pro"/>
              </a:rPr>
              <a:t>Free </a:t>
            </a:r>
            <a:r>
              <a:rPr lang="en-US" sz="1150" dirty="0">
                <a:latin typeface="Source Code Pro"/>
                <a:cs typeface="Source Code Pro"/>
              </a:rPr>
              <a:t>State    | Grains      |  7987746 | 42%       | normal  |  1183001 | 15%            | 77%</a:t>
            </a:r>
          </a:p>
          <a:p>
            <a:r>
              <a:rPr lang="en-US" sz="1150" dirty="0" smtClean="0">
                <a:latin typeface="Source Code Pro"/>
                <a:cs typeface="Source Code Pro"/>
              </a:rPr>
              <a:t>Gauteng       </a:t>
            </a:r>
            <a:r>
              <a:rPr lang="en-US" sz="1150" dirty="0">
                <a:latin typeface="Source Code Pro"/>
                <a:cs typeface="Source Code Pro"/>
              </a:rPr>
              <a:t>| Grains      |   271004 | 56%       | drought |   137155 | 51%            | 36%</a:t>
            </a:r>
          </a:p>
          <a:p>
            <a:r>
              <a:rPr lang="en-US" sz="1150" dirty="0" smtClean="0">
                <a:latin typeface="Source Code Pro"/>
                <a:cs typeface="Source Code Pro"/>
              </a:rPr>
              <a:t>Gauteng       </a:t>
            </a:r>
            <a:r>
              <a:rPr lang="en-US" sz="1150" dirty="0">
                <a:latin typeface="Source Code Pro"/>
                <a:cs typeface="Source Code Pro"/>
              </a:rPr>
              <a:t>| Grains      |   271004 | 56%       | normal  |   133849 | 49%            | 77%</a:t>
            </a:r>
          </a:p>
          <a:p>
            <a:r>
              <a:rPr lang="en-US" sz="1150" dirty="0" smtClean="0">
                <a:latin typeface="Source Code Pro"/>
                <a:cs typeface="Source Code Pro"/>
              </a:rPr>
              <a:t>KwaZulu</a:t>
            </a:r>
            <a:r>
              <a:rPr lang="en-US" sz="1150" dirty="0">
                <a:latin typeface="Source Code Pro"/>
                <a:cs typeface="Source Code Pro"/>
              </a:rPr>
              <a:t>-Natal | Grains      |      492 | 75%       | drought |       20 | 4%             | 27%</a:t>
            </a:r>
          </a:p>
          <a:p>
            <a:r>
              <a:rPr lang="en-US" sz="1150" dirty="0" smtClean="0">
                <a:latin typeface="Source Code Pro"/>
                <a:cs typeface="Source Code Pro"/>
              </a:rPr>
              <a:t>KwaZulu</a:t>
            </a:r>
            <a:r>
              <a:rPr lang="en-US" sz="1150" dirty="0">
                <a:latin typeface="Source Code Pro"/>
                <a:cs typeface="Source Code Pro"/>
              </a:rPr>
              <a:t>-Natal | Grains      |      492 | 75%       | normal  |      472 | 96%            | 77%</a:t>
            </a:r>
          </a:p>
          <a:p>
            <a:r>
              <a:rPr lang="en-US" sz="1150" dirty="0" smtClean="0">
                <a:latin typeface="Source Code Pro"/>
                <a:cs typeface="Source Code Pro"/>
              </a:rPr>
              <a:t>Limpopo       </a:t>
            </a:r>
            <a:r>
              <a:rPr lang="en-US" sz="1150" dirty="0">
                <a:latin typeface="Source Code Pro"/>
                <a:cs typeface="Source Code Pro"/>
              </a:rPr>
              <a:t>| Grains      |  1023062 | 113%      | drought |   285091 | 28%            | 43%</a:t>
            </a:r>
          </a:p>
          <a:p>
            <a:r>
              <a:rPr lang="en-US" sz="1150" dirty="0" smtClean="0">
                <a:latin typeface="Source Code Pro"/>
                <a:cs typeface="Source Code Pro"/>
              </a:rPr>
              <a:t>Limpopo       </a:t>
            </a:r>
            <a:r>
              <a:rPr lang="en-US" sz="1150" dirty="0">
                <a:latin typeface="Source Code Pro"/>
                <a:cs typeface="Source Code Pro"/>
              </a:rPr>
              <a:t>| Grains      |  1023062 | 113%      | normal  |   737971 | 72%            | 140%</a:t>
            </a:r>
          </a:p>
          <a:p>
            <a:r>
              <a:rPr lang="en-US" sz="1150" dirty="0" smtClean="0">
                <a:latin typeface="Source Code Pro"/>
                <a:cs typeface="Source Code Pro"/>
              </a:rPr>
              <a:t>Mpumalanga    </a:t>
            </a:r>
            <a:r>
              <a:rPr lang="en-US" sz="1150" dirty="0">
                <a:latin typeface="Source Code Pro"/>
                <a:cs typeface="Source Code Pro"/>
              </a:rPr>
              <a:t>| Grains      |  2974656 | 66%       | drought |   287721 | 10%            | 29%</a:t>
            </a:r>
          </a:p>
          <a:p>
            <a:r>
              <a:rPr lang="en-US" sz="1150" dirty="0" smtClean="0">
                <a:latin typeface="Source Code Pro"/>
                <a:cs typeface="Source Code Pro"/>
              </a:rPr>
              <a:t>Mpumalanga    </a:t>
            </a:r>
            <a:r>
              <a:rPr lang="en-US" sz="1150" dirty="0">
                <a:latin typeface="Source Code Pro"/>
                <a:cs typeface="Source Code Pro"/>
              </a:rPr>
              <a:t>| Grains      |  2974656 | 66%       | normal  |  2686935 | 90%            | 70%</a:t>
            </a:r>
          </a:p>
          <a:p>
            <a:r>
              <a:rPr lang="en-US" sz="1150" dirty="0" smtClean="0">
                <a:latin typeface="Source Code Pro"/>
                <a:cs typeface="Source Code Pro"/>
              </a:rPr>
              <a:t>North </a:t>
            </a:r>
            <a:r>
              <a:rPr lang="en-US" sz="1150" dirty="0">
                <a:latin typeface="Source Code Pro"/>
                <a:cs typeface="Source Code Pro"/>
              </a:rPr>
              <a:t>West    | Grains      |  4640096 | 59%       | drought |  3004416 | 65%            | 49%</a:t>
            </a:r>
          </a:p>
          <a:p>
            <a:r>
              <a:rPr lang="en-US" sz="1150" dirty="0" smtClean="0">
                <a:latin typeface="Source Code Pro"/>
                <a:cs typeface="Source Code Pro"/>
              </a:rPr>
              <a:t>North </a:t>
            </a:r>
            <a:r>
              <a:rPr lang="en-US" sz="1150" dirty="0">
                <a:latin typeface="Source Code Pro"/>
                <a:cs typeface="Source Code Pro"/>
              </a:rPr>
              <a:t>West    | Grains      |  4640096 | 59%       | normal  |  1635680 | 35%            | 77%</a:t>
            </a:r>
          </a:p>
          <a:p>
            <a:r>
              <a:rPr lang="en-US" sz="1150" dirty="0" smtClean="0">
                <a:latin typeface="Source Code Pro"/>
                <a:cs typeface="Source Code Pro"/>
              </a:rPr>
              <a:t>Northern </a:t>
            </a:r>
            <a:r>
              <a:rPr lang="en-US" sz="1150" dirty="0">
                <a:latin typeface="Source Code Pro"/>
                <a:cs typeface="Source Code Pro"/>
              </a:rPr>
              <a:t>Cape | Grains      |       97 | 141%      | drought |       88 | 91%            | 135%</a:t>
            </a:r>
          </a:p>
          <a:p>
            <a:r>
              <a:rPr lang="en-US" sz="1150" dirty="0" smtClean="0">
                <a:latin typeface="Source Code Pro"/>
                <a:cs typeface="Source Code Pro"/>
              </a:rPr>
              <a:t>Northern </a:t>
            </a:r>
            <a:r>
              <a:rPr lang="en-US" sz="1150" dirty="0">
                <a:latin typeface="Source Code Pro"/>
                <a:cs typeface="Source Code Pro"/>
              </a:rPr>
              <a:t>Cape | Grains      |       97 | 141%      | normal  |        9 | 9%             | 200%</a:t>
            </a:r>
          </a:p>
          <a:p>
            <a:r>
              <a:rPr lang="en-US" sz="1150" dirty="0" smtClean="0">
                <a:latin typeface="Source Code Pro"/>
                <a:cs typeface="Source Code Pro"/>
              </a:rPr>
              <a:t>Western </a:t>
            </a:r>
            <a:r>
              <a:rPr lang="en-US" sz="1150" dirty="0">
                <a:latin typeface="Source Code Pro"/>
                <a:cs typeface="Source Code Pro"/>
              </a:rPr>
              <a:t>Cape  | Grains      |  2097713 | 167%      | drought |   508228 | 24%            | 64%</a:t>
            </a:r>
          </a:p>
          <a:p>
            <a:r>
              <a:rPr lang="en-US" sz="1150" dirty="0" smtClean="0">
                <a:latin typeface="Source Code Pro"/>
                <a:cs typeface="Source Code Pro"/>
              </a:rPr>
              <a:t>Western </a:t>
            </a:r>
            <a:r>
              <a:rPr lang="en-US" sz="1150" dirty="0">
                <a:latin typeface="Source Code Pro"/>
                <a:cs typeface="Source Code Pro"/>
              </a:rPr>
              <a:t>Cape  | Grains      |  2097713 | 167%      | normal  |  1589485 | 76%            | 200%</a:t>
            </a:r>
            <a:endParaRPr lang="en-GB" sz="1150" dirty="0">
              <a:latin typeface="Source Code Pro"/>
              <a:cs typeface="Source Code Pro"/>
            </a:endParaRPr>
          </a:p>
        </p:txBody>
      </p:sp>
    </p:spTree>
    <p:extLst>
      <p:ext uri="{BB962C8B-B14F-4D97-AF65-F5344CB8AC3E}">
        <p14:creationId xmlns:p14="http://schemas.microsoft.com/office/powerpoint/2010/main" val="18861356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Reasons for the NOFA</a:t>
            </a:r>
            <a:endParaRPr lang="en-GB" dirty="0"/>
          </a:p>
        </p:txBody>
      </p:sp>
      <p:sp>
        <p:nvSpPr>
          <p:cNvPr id="3" name="Content Placeholder 2"/>
          <p:cNvSpPr>
            <a:spLocks noGrp="1"/>
          </p:cNvSpPr>
          <p:nvPr>
            <p:ph idx="1"/>
          </p:nvPr>
        </p:nvSpPr>
        <p:spPr/>
        <p:txBody>
          <a:bodyPr>
            <a:normAutofit/>
          </a:bodyPr>
          <a:lstStyle/>
          <a:p>
            <a:r>
              <a:rPr lang="en-GB" dirty="0" smtClean="0"/>
              <a:t>South Africa experienced its worst drought in 23 years;</a:t>
            </a:r>
          </a:p>
          <a:p>
            <a:r>
              <a:rPr lang="en-GB" dirty="0" smtClean="0"/>
              <a:t>Poor crop performance due to the drought forced massively increased imports;</a:t>
            </a:r>
          </a:p>
          <a:p>
            <a:r>
              <a:rPr lang="en-GB" dirty="0" smtClean="0"/>
              <a:t>Concurrently, commodity markets have slowed and the currency (Rand; ZAR) is weak;</a:t>
            </a:r>
          </a:p>
          <a:p>
            <a:r>
              <a:rPr lang="en-GB" dirty="0" smtClean="0"/>
              <a:t>Consequently, food prices have soared in local terms</a:t>
            </a:r>
          </a:p>
        </p:txBody>
      </p:sp>
    </p:spTree>
    <p:extLst>
      <p:ext uri="{BB962C8B-B14F-4D97-AF65-F5344CB8AC3E}">
        <p14:creationId xmlns:p14="http://schemas.microsoft.com/office/powerpoint/2010/main" val="387617293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Prices</a:t>
            </a:r>
            <a:endParaRPr lang="en-GB" dirty="0"/>
          </a:p>
        </p:txBody>
      </p:sp>
      <p:sp>
        <p:nvSpPr>
          <p:cNvPr id="3" name="Content Placeholder 2"/>
          <p:cNvSpPr>
            <a:spLocks noGrp="1"/>
          </p:cNvSpPr>
          <p:nvPr>
            <p:ph idx="1"/>
          </p:nvPr>
        </p:nvSpPr>
        <p:spPr>
          <a:xfrm>
            <a:off x="457200" y="1600201"/>
            <a:ext cx="8229600" cy="1231900"/>
          </a:xfrm>
        </p:spPr>
        <p:txBody>
          <a:bodyPr>
            <a:normAutofit fontScale="92500"/>
          </a:bodyPr>
          <a:lstStyle/>
          <a:p>
            <a:r>
              <a:rPr lang="en-GB" dirty="0" smtClean="0"/>
              <a:t>Price trends for main household commodities were considered, example here is for maize meal</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503036011"/>
              </p:ext>
            </p:extLst>
          </p:nvPr>
        </p:nvGraphicFramePr>
        <p:xfrm>
          <a:off x="774700" y="2603502"/>
          <a:ext cx="7632700" cy="38353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860270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Social Grants</a:t>
            </a:r>
            <a:endParaRPr lang="en-GB" dirty="0"/>
          </a:p>
        </p:txBody>
      </p:sp>
      <p:sp>
        <p:nvSpPr>
          <p:cNvPr id="3" name="Content Placeholder 2"/>
          <p:cNvSpPr>
            <a:spLocks noGrp="1"/>
          </p:cNvSpPr>
          <p:nvPr>
            <p:ph idx="1"/>
          </p:nvPr>
        </p:nvSpPr>
        <p:spPr>
          <a:xfrm>
            <a:off x="457200" y="1600200"/>
            <a:ext cx="8229600" cy="5168900"/>
          </a:xfrm>
        </p:spPr>
        <p:txBody>
          <a:bodyPr>
            <a:normAutofit fontScale="92500" lnSpcReduction="20000"/>
          </a:bodyPr>
          <a:lstStyle/>
          <a:p>
            <a:r>
              <a:rPr lang="en-GB" dirty="0" smtClean="0"/>
              <a:t>Two social grants in South Africa make a substantive difference for households’ consumption: the Child Grant and the Old Age Grant</a:t>
            </a:r>
          </a:p>
          <a:p>
            <a:r>
              <a:rPr lang="en-GB" dirty="0" smtClean="0"/>
              <a:t>The majority of poor rural households have access to these grants; it is reflected in the baselines</a:t>
            </a:r>
          </a:p>
          <a:p>
            <a:r>
              <a:rPr lang="en-GB" dirty="0" smtClean="0"/>
              <a:t>However, there is still a minority of households that do not receive these grants (do not qualify or exclusion error) </a:t>
            </a:r>
          </a:p>
          <a:p>
            <a:r>
              <a:rPr lang="en-GB" dirty="0" smtClean="0"/>
              <a:t>To manage this situation in the analysis, two ‘scenarios’ for social grants were used: </a:t>
            </a:r>
            <a:r>
              <a:rPr lang="en-GB" dirty="0" smtClean="0">
                <a:solidFill>
                  <a:srgbClr val="FF0000"/>
                </a:solidFill>
              </a:rPr>
              <a:t>receive</a:t>
            </a:r>
            <a:r>
              <a:rPr lang="en-GB" dirty="0" smtClean="0"/>
              <a:t> and </a:t>
            </a:r>
            <a:r>
              <a:rPr lang="en-GB" dirty="0" smtClean="0">
                <a:solidFill>
                  <a:srgbClr val="FF0000"/>
                </a:solidFill>
              </a:rPr>
              <a:t>do not receive</a:t>
            </a:r>
            <a:r>
              <a:rPr lang="en-GB" dirty="0" smtClean="0"/>
              <a:t>.</a:t>
            </a:r>
            <a:endParaRPr lang="en-GB" dirty="0"/>
          </a:p>
        </p:txBody>
      </p:sp>
    </p:spTree>
    <p:extLst>
      <p:ext uri="{BB962C8B-B14F-4D97-AF65-F5344CB8AC3E}">
        <p14:creationId xmlns:p14="http://schemas.microsoft.com/office/powerpoint/2010/main" val="426985301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Thresholds in South Africa</a:t>
            </a:r>
            <a:endParaRPr lang="en-GB" dirty="0"/>
          </a:p>
        </p:txBody>
      </p:sp>
      <p:sp>
        <p:nvSpPr>
          <p:cNvPr id="3" name="Content Placeholder 2"/>
          <p:cNvSpPr>
            <a:spLocks noGrp="1"/>
          </p:cNvSpPr>
          <p:nvPr>
            <p:ph idx="1"/>
          </p:nvPr>
        </p:nvSpPr>
        <p:spPr>
          <a:xfrm>
            <a:off x="457200" y="1600200"/>
            <a:ext cx="8229600" cy="5168900"/>
          </a:xfrm>
        </p:spPr>
        <p:txBody>
          <a:bodyPr>
            <a:normAutofit fontScale="70000" lnSpcReduction="20000"/>
          </a:bodyPr>
          <a:lstStyle/>
          <a:p>
            <a:r>
              <a:rPr lang="en-GB" dirty="0" smtClean="0"/>
              <a:t>In order to inform policy, the SAVAC has base its outcomes in terms of the poverty lines defined by Statistics South Africa’s Income-Expenditure Surveys. There are</a:t>
            </a:r>
          </a:p>
          <a:p>
            <a:pPr lvl="1"/>
            <a:r>
              <a:rPr lang="en-GB" dirty="0" smtClean="0"/>
              <a:t>Food Poverty Line</a:t>
            </a:r>
          </a:p>
          <a:p>
            <a:pPr lvl="1"/>
            <a:r>
              <a:rPr lang="en-GB" dirty="0" smtClean="0"/>
              <a:t>Lower Bound Poverty Line</a:t>
            </a:r>
          </a:p>
          <a:p>
            <a:pPr lvl="1"/>
            <a:r>
              <a:rPr lang="en-GB" dirty="0" smtClean="0"/>
              <a:t>Upper Bound Poverty Line</a:t>
            </a:r>
          </a:p>
          <a:p>
            <a:r>
              <a:rPr lang="en-GB" dirty="0" smtClean="0"/>
              <a:t>This is:</a:t>
            </a:r>
          </a:p>
          <a:p>
            <a:pPr lvl="1"/>
            <a:r>
              <a:rPr lang="en-GB" dirty="0" smtClean="0"/>
              <a:t>To enable comparison’s of SAVAC forecasts with other survey data;</a:t>
            </a:r>
          </a:p>
          <a:p>
            <a:pPr lvl="1"/>
            <a:r>
              <a:rPr lang="en-GB" dirty="0" smtClean="0"/>
              <a:t>To link the VA with the National Development Plan objectives – </a:t>
            </a:r>
            <a:r>
              <a:rPr lang="en-GB" b="1" dirty="0" smtClean="0">
                <a:solidFill>
                  <a:srgbClr val="008000"/>
                </a:solidFill>
              </a:rPr>
              <a:t>impact on policy</a:t>
            </a:r>
          </a:p>
          <a:p>
            <a:r>
              <a:rPr lang="en-GB" dirty="0" smtClean="0"/>
              <a:t>Food </a:t>
            </a:r>
            <a:r>
              <a:rPr lang="en-GB" dirty="0"/>
              <a:t>P</a:t>
            </a:r>
            <a:r>
              <a:rPr lang="en-GB" dirty="0" smtClean="0"/>
              <a:t>overty Line: SAVAC takes this as “survival threshold” although strictly it is not. It includes basket with a wide range of commodities and people could “survive” on a much smaller, cheaper set of commodities;</a:t>
            </a:r>
          </a:p>
          <a:p>
            <a:r>
              <a:rPr lang="en-GB" dirty="0" smtClean="0"/>
              <a:t>This is because we are concerned with </a:t>
            </a:r>
            <a:r>
              <a:rPr lang="en-GB" b="1" i="1" dirty="0" smtClean="0"/>
              <a:t>inequality</a:t>
            </a:r>
            <a:r>
              <a:rPr lang="en-GB" dirty="0" smtClean="0"/>
              <a:t> and </a:t>
            </a:r>
            <a:r>
              <a:rPr lang="en-GB" b="1" i="1" dirty="0" smtClean="0"/>
              <a:t>living standards</a:t>
            </a:r>
            <a:r>
              <a:rPr lang="en-GB" dirty="0" smtClean="0"/>
              <a:t>; it is unacceptable that people show only just survive.</a:t>
            </a:r>
          </a:p>
        </p:txBody>
      </p:sp>
    </p:spTree>
    <p:extLst>
      <p:ext uri="{BB962C8B-B14F-4D97-AF65-F5344CB8AC3E}">
        <p14:creationId xmlns:p14="http://schemas.microsoft.com/office/powerpoint/2010/main" val="301759838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receiving grants</a:t>
            </a:r>
          </a:p>
          <a:p>
            <a:endParaRPr lang="en-GB" dirty="0"/>
          </a:p>
        </p:txBody>
      </p:sp>
      <p:graphicFrame>
        <p:nvGraphicFramePr>
          <p:cNvPr id="4" name="Chart 3"/>
          <p:cNvGraphicFramePr>
            <a:graphicFrameLocks/>
          </p:cNvGraphicFramePr>
          <p:nvPr>
            <p:extLst>
              <p:ext uri="{D42A27DB-BD31-4B8C-83A1-F6EECF244321}">
                <p14:modId xmlns:p14="http://schemas.microsoft.com/office/powerpoint/2010/main" val="4069258467"/>
              </p:ext>
            </p:extLst>
          </p:nvPr>
        </p:nvGraphicFramePr>
        <p:xfrm>
          <a:off x="895350" y="2038350"/>
          <a:ext cx="7353300" cy="46863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71720442"/>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4108626618"/>
              </p:ext>
            </p:extLst>
          </p:nvPr>
        </p:nvGraphicFramePr>
        <p:xfrm>
          <a:off x="889000" y="203835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6" name="Cloud Callout 5"/>
          <p:cNvSpPr/>
          <p:nvPr/>
        </p:nvSpPr>
        <p:spPr>
          <a:xfrm>
            <a:off x="5372100" y="2089150"/>
            <a:ext cx="3429000" cy="1866900"/>
          </a:xfrm>
          <a:prstGeom prst="cloudCallout">
            <a:avLst>
              <a:gd name="adj1" fmla="val -54933"/>
              <a:gd name="adj2" fmla="val 116922"/>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smtClean="0"/>
              <a:t>Grants have a huge impact!</a:t>
            </a:r>
            <a:endParaRPr lang="en-GB" sz="2800" dirty="0"/>
          </a:p>
        </p:txBody>
      </p:sp>
    </p:spTree>
    <p:extLst>
      <p:ext uri="{BB962C8B-B14F-4D97-AF65-F5344CB8AC3E}">
        <p14:creationId xmlns:p14="http://schemas.microsoft.com/office/powerpoint/2010/main" val="323586533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receiving 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1009808530"/>
              </p:ext>
            </p:extLst>
          </p:nvPr>
        </p:nvGraphicFramePr>
        <p:xfrm>
          <a:off x="704850" y="18923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205314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1841423099"/>
              </p:ext>
            </p:extLst>
          </p:nvPr>
        </p:nvGraphicFramePr>
        <p:xfrm>
          <a:off x="705600" y="18923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4534398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receiving 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3650605296"/>
              </p:ext>
            </p:extLst>
          </p:nvPr>
        </p:nvGraphicFramePr>
        <p:xfrm>
          <a:off x="736600" y="19812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7458722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a:t>
            </a:r>
            <a:r>
              <a:rPr lang="en-GB" dirty="0" smtClean="0">
                <a:solidFill>
                  <a:srgbClr val="FF0000"/>
                </a:solidFill>
              </a:rPr>
              <a:t>not receiving </a:t>
            </a:r>
            <a:r>
              <a:rPr lang="en-GB" dirty="0" smtClean="0"/>
              <a:t>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2902511563"/>
              </p:ext>
            </p:extLst>
          </p:nvPr>
        </p:nvGraphicFramePr>
        <p:xfrm>
          <a:off x="738000" y="1980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1337369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38"/>
            <a:ext cx="8229600" cy="838669"/>
          </a:xfrm>
        </p:spPr>
        <p:txBody>
          <a:bodyPr/>
          <a:lstStyle/>
          <a:p>
            <a:r>
              <a:rPr lang="en-GB" dirty="0" smtClean="0"/>
              <a:t>So how does it all add up?</a:t>
            </a:r>
            <a:endParaRPr lang="en-GB" dirty="0"/>
          </a:p>
        </p:txBody>
      </p:sp>
      <p:sp>
        <p:nvSpPr>
          <p:cNvPr id="3" name="Content Placeholder 2"/>
          <p:cNvSpPr>
            <a:spLocks noGrp="1"/>
          </p:cNvSpPr>
          <p:nvPr>
            <p:ph idx="1"/>
          </p:nvPr>
        </p:nvSpPr>
        <p:spPr>
          <a:xfrm>
            <a:off x="457200" y="846607"/>
            <a:ext cx="8229600" cy="1028699"/>
          </a:xfrm>
        </p:spPr>
        <p:txBody>
          <a:bodyPr>
            <a:normAutofit fontScale="77500" lnSpcReduction="20000"/>
          </a:bodyPr>
          <a:lstStyle/>
          <a:p>
            <a:pPr marL="0" indent="0">
              <a:buNone/>
            </a:pPr>
            <a:r>
              <a:rPr lang="en-GB" dirty="0" smtClean="0"/>
              <a:t>The hazard and analysis can be overlaid onto the Enumeration small areas; populations and deficits can then be summed over the whole country</a:t>
            </a:r>
            <a:endParaRPr lang="en-GB" dirty="0"/>
          </a:p>
        </p:txBody>
      </p:sp>
      <p:pic>
        <p:nvPicPr>
          <p:cNvPr id="4" name="Picture 3" descr="hazard_sas_lo-re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00" y="1875306"/>
            <a:ext cx="6821477" cy="4715994"/>
          </a:xfrm>
          <a:prstGeom prst="rect">
            <a:avLst/>
          </a:prstGeom>
        </p:spPr>
      </p:pic>
    </p:spTree>
    <p:extLst>
      <p:ext uri="{BB962C8B-B14F-4D97-AF65-F5344CB8AC3E}">
        <p14:creationId xmlns:p14="http://schemas.microsoft.com/office/powerpoint/2010/main" val="232292122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20000"/>
          </a:bodyPr>
          <a:lstStyle/>
          <a:p>
            <a:pPr marL="0" indent="0">
              <a:buNone/>
            </a:pPr>
            <a:r>
              <a:rPr lang="en-GB" dirty="0" smtClean="0"/>
              <a:t>This assessment was conducted to try answer this question.</a:t>
            </a:r>
          </a:p>
          <a:p>
            <a:r>
              <a:rPr lang="en-GB" dirty="0" smtClean="0"/>
              <a:t>It aims to gain some insight on a broad, national scale into what the near-future consequences of drought and economic turmoil might be for households.</a:t>
            </a:r>
          </a:p>
          <a:p>
            <a:r>
              <a:rPr lang="en-GB" dirty="0" smtClean="0"/>
              <a:t>It is a desk study. </a:t>
            </a:r>
            <a:r>
              <a:rPr lang="en-GB" dirty="0"/>
              <a:t>It is </a:t>
            </a:r>
            <a:r>
              <a:rPr lang="en-GB" i="1" dirty="0" smtClean="0"/>
              <a:t>indicative. </a:t>
            </a:r>
            <a:r>
              <a:rPr lang="en-GB" dirty="0" smtClean="0"/>
              <a:t>It draws heavily on secondary sources and is liberally sprinkled with assumptions. Many of the sources and assumptions need to be tested with new and better data.</a:t>
            </a:r>
            <a:endParaRPr lang="en-GB" dirty="0"/>
          </a:p>
        </p:txBody>
      </p:sp>
    </p:spTree>
    <p:extLst>
      <p:ext uri="{BB962C8B-B14F-4D97-AF65-F5344CB8AC3E}">
        <p14:creationId xmlns:p14="http://schemas.microsoft.com/office/powerpoint/2010/main" val="768587717"/>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Consumption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26462665"/>
              </p:ext>
            </p:extLst>
          </p:nvPr>
        </p:nvGraphicFramePr>
        <p:xfrm>
          <a:off x="1028700" y="1470815"/>
          <a:ext cx="7264401" cy="4845844"/>
        </p:xfrm>
        <a:graphic>
          <a:graphicData uri="http://schemas.openxmlformats.org/drawingml/2006/table">
            <a:tbl>
              <a:tblPr/>
              <a:tblGrid>
                <a:gridCol w="2286457"/>
                <a:gridCol w="1999017"/>
                <a:gridCol w="2978927"/>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Food Deficit Maize eq.</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61,104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8,962</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Gauteng</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1,766,923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129,689</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KwaZulu-Natal</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34,668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Limpopo</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12,778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Mpumalanga</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52,600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 West</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26,087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37,900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Western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57,060</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4,882,981</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420,848</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52740742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75276507"/>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1,074,977,708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150,563,075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1,799,426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2,979,042,673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652,102,973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234,940,381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864,660,857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436,536,551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671,195,776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1,066,014,623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4,915,484</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8,130,034,617</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78532196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GB" dirty="0" smtClean="0"/>
              <a:t>Upper Bound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14521205"/>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UBPL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3,403,718</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17,130,019,769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506,271</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2,366,277,220</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6,029,906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34,011,923,331</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1,801,186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9,365,714,569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534,993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3,046,323,683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5,146,630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21,527,836,623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2,348,543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9,988,422,398</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2,045,696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10,076,232,825</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3,488,656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16,873,295,770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25,305,599</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124,386,046,186</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3634021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descr="outcome_pop-at-risk_fpl_lo-res.png"/>
          <p:cNvPicPr>
            <a:picLocks noGrp="1" noChangeAspect="1"/>
          </p:cNvPicPr>
          <p:nvPr>
            <p:ph idx="1"/>
          </p:nvPr>
        </p:nvPicPr>
        <p:blipFill rotWithShape="1">
          <a:blip r:embed="rId2">
            <a:extLst>
              <a:ext uri="{28A0092B-C50C-407E-A947-70E740481C1C}">
                <a14:useLocalDpi xmlns:a14="http://schemas.microsoft.com/office/drawing/2010/main" val="0"/>
              </a:ext>
            </a:extLst>
          </a:blip>
          <a:srcRect l="-18" r="-18"/>
          <a:stretch/>
        </p:blipFill>
        <p:spPr>
          <a:xfrm>
            <a:off x="431800" y="956659"/>
            <a:ext cx="8318500" cy="5748941"/>
          </a:xfrm>
        </p:spPr>
      </p:pic>
    </p:spTree>
    <p:extLst>
      <p:ext uri="{BB962C8B-B14F-4D97-AF65-F5344CB8AC3E}">
        <p14:creationId xmlns:p14="http://schemas.microsoft.com/office/powerpoint/2010/main" val="172384404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3262" y="956659"/>
            <a:ext cx="8315575" cy="5748941"/>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3262" y="956659"/>
            <a:ext cx="8315575" cy="5748940"/>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a:bodyPr>
          <a:lstStyle/>
          <a:p>
            <a:pPr marL="0" indent="0">
              <a:buNone/>
            </a:pPr>
            <a:r>
              <a:rPr lang="en-GB" dirty="0" smtClean="0"/>
              <a:t>Uses the same standard livelihoods-based approach that is used in other SADC member states. Steps:</a:t>
            </a:r>
          </a:p>
          <a:p>
            <a:pPr marL="514350" indent="-514350">
              <a:buFont typeface="+mj-lt"/>
              <a:buAutoNum type="arabicPeriod"/>
            </a:pPr>
            <a:r>
              <a:rPr lang="en-GB" dirty="0" smtClean="0"/>
              <a:t>Make use of existing baselines and data (14 LZs)</a:t>
            </a:r>
          </a:p>
          <a:p>
            <a:pPr marL="514350" indent="-514350">
              <a:buFont typeface="+mj-lt"/>
              <a:buAutoNum type="arabicPeriod"/>
            </a:pPr>
            <a:r>
              <a:rPr lang="en-GB" dirty="0" smtClean="0"/>
              <a:t>Extrapolate the existing data to include other similar (open access tenure) LZs</a:t>
            </a:r>
          </a:p>
          <a:p>
            <a:pPr marL="514350" indent="-514350">
              <a:buFont typeface="+mj-lt"/>
              <a:buAutoNum type="arabicPeriod"/>
            </a:pPr>
            <a:r>
              <a:rPr lang="en-GB" dirty="0" smtClean="0"/>
              <a:t>Construct baselines using secondary sources for two other livelihood types:</a:t>
            </a:r>
          </a:p>
          <a:p>
            <a:pPr marL="914400" lvl="1" indent="-514350">
              <a:buFont typeface="+mj-lt"/>
              <a:buAutoNum type="arabicPeriod"/>
            </a:pPr>
            <a:r>
              <a:rPr lang="en-GB" dirty="0" smtClean="0"/>
              <a:t>Farm workers</a:t>
            </a:r>
          </a:p>
          <a:p>
            <a:pPr marL="914400" lvl="1" indent="-514350">
              <a:buFont typeface="+mj-lt"/>
              <a:buAutoNum type="arabicPeriod"/>
            </a:pPr>
            <a:r>
              <a:rPr lang="en-GB" dirty="0" smtClean="0"/>
              <a:t>The urban poor</a:t>
            </a:r>
            <a:endParaRPr lang="en-GB" dirty="0"/>
          </a:p>
        </p:txBody>
      </p:sp>
    </p:spTree>
    <p:extLst>
      <p:ext uri="{BB962C8B-B14F-4D97-AF65-F5344CB8AC3E}">
        <p14:creationId xmlns:p14="http://schemas.microsoft.com/office/powerpoint/2010/main" val="290307790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Uses the same standard livelihoods-based approach that is used in other SADC member states. Steps:</a:t>
            </a:r>
          </a:p>
          <a:p>
            <a:pPr marL="514350" indent="-514350">
              <a:buFont typeface="+mj-lt"/>
              <a:buAutoNum type="arabicPeriod" startAt="4"/>
            </a:pPr>
            <a:r>
              <a:rPr lang="en-GB" dirty="0" smtClean="0"/>
              <a:t>Hazard determination - analyse rural productive systems to determine local problem specifications</a:t>
            </a:r>
          </a:p>
          <a:p>
            <a:pPr marL="514350" indent="-514350">
              <a:buFont typeface="+mj-lt"/>
              <a:buAutoNum type="arabicPeriod" startAt="4"/>
            </a:pPr>
            <a:r>
              <a:rPr lang="en-GB" dirty="0" smtClean="0"/>
              <a:t>Review economic data to determine reasonable price estimates and future price scenarios</a:t>
            </a:r>
          </a:p>
          <a:p>
            <a:pPr marL="514350" indent="-514350">
              <a:buFont typeface="+mj-lt"/>
              <a:buAutoNum type="arabicPeriod" startAt="4"/>
            </a:pPr>
            <a:r>
              <a:rPr lang="en-GB" dirty="0" smtClean="0"/>
              <a:t>The issue of social grants. They make an overwhelming difference, so what about those few people who have no access to them?</a:t>
            </a:r>
            <a:endParaRPr lang="en-GB" dirty="0"/>
          </a:p>
        </p:txBody>
      </p:sp>
    </p:spTree>
    <p:extLst>
      <p:ext uri="{BB962C8B-B14F-4D97-AF65-F5344CB8AC3E}">
        <p14:creationId xmlns:p14="http://schemas.microsoft.com/office/powerpoint/2010/main" val="133545764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a:pPr>
            <a:r>
              <a:rPr lang="en-GB" dirty="0" smtClean="0"/>
              <a:t>Group LZs into three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265950104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startAt="2"/>
            </a:pPr>
            <a:r>
              <a:rPr lang="en-GB" dirty="0" smtClean="0"/>
              <a:t>Livelihood strategies were derived by aggregating the data from the same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  </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129350533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r>
              <a:rPr lang="en-GB" dirty="0" smtClean="0"/>
              <a:t>Example of the mixed baseline (ZA2XX)</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708135997"/>
              </p:ext>
            </p:extLst>
          </p:nvPr>
        </p:nvGraphicFramePr>
        <p:xfrm>
          <a:off x="1171914" y="2171659"/>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516755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&amp; Urban Poor </a:t>
            </a:r>
            <a:endParaRPr lang="en-GB" dirty="0"/>
          </a:p>
        </p:txBody>
      </p:sp>
      <p:sp>
        <p:nvSpPr>
          <p:cNvPr id="3" name="Content Placeholder 2"/>
          <p:cNvSpPr>
            <a:spLocks noGrp="1"/>
          </p:cNvSpPr>
          <p:nvPr>
            <p:ph idx="1"/>
          </p:nvPr>
        </p:nvSpPr>
        <p:spPr/>
        <p:txBody>
          <a:bodyPr/>
          <a:lstStyle/>
          <a:p>
            <a:r>
              <a:rPr lang="en-GB" dirty="0" smtClean="0"/>
              <a:t>Information was pieced together from survey data, mostly the Western Cape Farm Workers’ Conditions survey and the National Income Dynamics Survey</a:t>
            </a:r>
          </a:p>
          <a:p>
            <a:r>
              <a:rPr lang="en-GB" dirty="0" smtClean="0"/>
              <a:t>Wealth groups replaced with categories:</a:t>
            </a:r>
          </a:p>
          <a:p>
            <a:pPr lvl="1"/>
            <a:r>
              <a:rPr lang="en-GB" dirty="0" smtClean="0"/>
              <a:t>Farm workers: casuals, temporary workers and full-time employees</a:t>
            </a:r>
          </a:p>
          <a:p>
            <a:pPr lvl="1"/>
            <a:r>
              <a:rPr lang="en-GB" dirty="0" smtClean="0"/>
              <a:t>Urban: quintiles (we only looked at the bottom four)</a:t>
            </a:r>
            <a:endParaRPr lang="en-GB" dirty="0"/>
          </a:p>
        </p:txBody>
      </p:sp>
    </p:spTree>
    <p:extLst>
      <p:ext uri="{BB962C8B-B14F-4D97-AF65-F5344CB8AC3E}">
        <p14:creationId xmlns:p14="http://schemas.microsoft.com/office/powerpoint/2010/main" val="106851996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3447</TotalTime>
  <Words>2209</Words>
  <Application>Microsoft Macintosh PowerPoint</Application>
  <PresentationFormat>On-screen Show (4:3)</PresentationFormat>
  <Paragraphs>274</Paragraphs>
  <Slides>35</Slides>
  <Notes>12</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National Outcome Forecast Analysis</vt:lpstr>
      <vt:lpstr>Reasons for the NOFA</vt:lpstr>
      <vt:lpstr>Analysis Process</vt:lpstr>
      <vt:lpstr>Analysis Process</vt:lpstr>
      <vt:lpstr>Analysis Process</vt:lpstr>
      <vt:lpstr>Baselines</vt:lpstr>
      <vt:lpstr>Baselines</vt:lpstr>
      <vt:lpstr>Baselines</vt:lpstr>
      <vt:lpstr>Farm workers &amp; Urban Poor </vt:lpstr>
      <vt:lpstr>Farm workers and Urban Poor</vt:lpstr>
      <vt:lpstr>Farm workers and Urban Poor</vt:lpstr>
      <vt:lpstr>The Drought</vt:lpstr>
      <vt:lpstr>SPI</vt:lpstr>
      <vt:lpstr>Agricultural Stress Index</vt:lpstr>
      <vt:lpstr>Vegetation Condition Index</vt:lpstr>
      <vt:lpstr>Vegetation Condition Index &amp; Drought Hazard Area</vt:lpstr>
      <vt:lpstr>Problem Specifications</vt:lpstr>
      <vt:lpstr>Hazard Area &amp; Farming Regions</vt:lpstr>
      <vt:lpstr>Example Problem Specs for Grains</vt:lpstr>
      <vt:lpstr>Prices</vt:lpstr>
      <vt:lpstr>Social Grants</vt:lpstr>
      <vt:lpstr>Thresholds in South Africa</vt:lpstr>
      <vt:lpstr>Analysis</vt:lpstr>
      <vt:lpstr>Analysis</vt:lpstr>
      <vt:lpstr>Analysis</vt:lpstr>
      <vt:lpstr>Analysis</vt:lpstr>
      <vt:lpstr>Analysis</vt:lpstr>
      <vt:lpstr>Analysis</vt:lpstr>
      <vt:lpstr>So how does it all add up?</vt:lpstr>
      <vt:lpstr>Food Consumption Deficit Totals</vt:lpstr>
      <vt:lpstr>Food Poverty Line Deficit Totals</vt:lpstr>
      <vt:lpstr>Upper Bound Poverty Line Deficit Totals</vt:lpstr>
      <vt:lpstr>Outcomes</vt:lpstr>
      <vt:lpstr>Outcomes</vt:lpstr>
      <vt:lpstr>Outcomes</vt:lpstr>
    </vt:vector>
  </TitlesOfParts>
  <Company>Wahenga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National Outcome Forecast Analysis</dc:title>
  <dc:creator>Charles Rethman</dc:creator>
  <cp:lastModifiedBy>Charles Rethman</cp:lastModifiedBy>
  <cp:revision>101</cp:revision>
  <dcterms:created xsi:type="dcterms:W3CDTF">2016-06-06T18:53:45Z</dcterms:created>
  <dcterms:modified xsi:type="dcterms:W3CDTF">2016-10-06T14:24:50Z</dcterms:modified>
</cp:coreProperties>
</file>

<file path=docProps/thumbnail.jpeg>
</file>